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4">
  <p:sldMasterIdLst>
    <p:sldMasterId id="2147483672" r:id="rId1"/>
  </p:sldMasterIdLst>
  <p:notesMasterIdLst>
    <p:notesMasterId r:id="rId119"/>
  </p:notesMasterIdLst>
  <p:sldIdLst>
    <p:sldId id="256" r:id="rId2"/>
    <p:sldId id="383" r:id="rId3"/>
    <p:sldId id="384" r:id="rId4"/>
    <p:sldId id="385" r:id="rId5"/>
    <p:sldId id="386" r:id="rId6"/>
    <p:sldId id="387" r:id="rId7"/>
    <p:sldId id="388" r:id="rId8"/>
    <p:sldId id="389" r:id="rId9"/>
    <p:sldId id="390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57" r:id="rId18"/>
    <p:sldId id="285" r:id="rId19"/>
    <p:sldId id="286" r:id="rId20"/>
    <p:sldId id="278" r:id="rId21"/>
    <p:sldId id="259" r:id="rId22"/>
    <p:sldId id="288" r:id="rId23"/>
    <p:sldId id="289" r:id="rId24"/>
    <p:sldId id="293" r:id="rId25"/>
    <p:sldId id="264" r:id="rId26"/>
    <p:sldId id="267" r:id="rId27"/>
    <p:sldId id="269" r:id="rId28"/>
    <p:sldId id="279" r:id="rId29"/>
    <p:sldId id="280" r:id="rId30"/>
    <p:sldId id="281" r:id="rId31"/>
    <p:sldId id="291" r:id="rId32"/>
    <p:sldId id="282" r:id="rId33"/>
    <p:sldId id="283" r:id="rId34"/>
    <p:sldId id="303" r:id="rId35"/>
    <p:sldId id="284" r:id="rId36"/>
    <p:sldId id="290" r:id="rId37"/>
    <p:sldId id="295" r:id="rId38"/>
    <p:sldId id="292" r:id="rId39"/>
    <p:sldId id="296" r:id="rId40"/>
    <p:sldId id="297" r:id="rId41"/>
    <p:sldId id="298" r:id="rId42"/>
    <p:sldId id="302" r:id="rId43"/>
    <p:sldId id="304" r:id="rId44"/>
    <p:sldId id="299" r:id="rId45"/>
    <p:sldId id="300" r:id="rId46"/>
    <p:sldId id="305" r:id="rId47"/>
    <p:sldId id="301" r:id="rId48"/>
    <p:sldId id="306" r:id="rId49"/>
    <p:sldId id="307" r:id="rId50"/>
    <p:sldId id="310" r:id="rId51"/>
    <p:sldId id="309" r:id="rId52"/>
    <p:sldId id="308" r:id="rId53"/>
    <p:sldId id="311" r:id="rId54"/>
    <p:sldId id="312" r:id="rId55"/>
    <p:sldId id="313" r:id="rId56"/>
    <p:sldId id="314" r:id="rId57"/>
    <p:sldId id="315" r:id="rId58"/>
    <p:sldId id="318" r:id="rId59"/>
    <p:sldId id="316" r:id="rId60"/>
    <p:sldId id="319" r:id="rId61"/>
    <p:sldId id="320" r:id="rId62"/>
    <p:sldId id="321" r:id="rId63"/>
    <p:sldId id="317" r:id="rId64"/>
    <p:sldId id="323" r:id="rId65"/>
    <p:sldId id="322" r:id="rId66"/>
    <p:sldId id="324" r:id="rId67"/>
    <p:sldId id="325" r:id="rId68"/>
    <p:sldId id="327" r:id="rId69"/>
    <p:sldId id="326" r:id="rId70"/>
    <p:sldId id="328" r:id="rId71"/>
    <p:sldId id="333" r:id="rId72"/>
    <p:sldId id="330" r:id="rId73"/>
    <p:sldId id="332" r:id="rId74"/>
    <p:sldId id="338" r:id="rId75"/>
    <p:sldId id="340" r:id="rId76"/>
    <p:sldId id="331" r:id="rId77"/>
    <p:sldId id="342" r:id="rId78"/>
    <p:sldId id="334" r:id="rId79"/>
    <p:sldId id="335" r:id="rId80"/>
    <p:sldId id="337" r:id="rId81"/>
    <p:sldId id="341" r:id="rId82"/>
    <p:sldId id="343" r:id="rId83"/>
    <p:sldId id="344" r:id="rId84"/>
    <p:sldId id="350" r:id="rId85"/>
    <p:sldId id="346" r:id="rId86"/>
    <p:sldId id="347" r:id="rId87"/>
    <p:sldId id="348" r:id="rId88"/>
    <p:sldId id="349" r:id="rId89"/>
    <p:sldId id="345" r:id="rId90"/>
    <p:sldId id="351" r:id="rId91"/>
    <p:sldId id="352" r:id="rId92"/>
    <p:sldId id="353" r:id="rId93"/>
    <p:sldId id="365" r:id="rId94"/>
    <p:sldId id="354" r:id="rId95"/>
    <p:sldId id="355" r:id="rId96"/>
    <p:sldId id="356" r:id="rId97"/>
    <p:sldId id="357" r:id="rId98"/>
    <p:sldId id="359" r:id="rId99"/>
    <p:sldId id="358" r:id="rId100"/>
    <p:sldId id="360" r:id="rId101"/>
    <p:sldId id="361" r:id="rId102"/>
    <p:sldId id="366" r:id="rId103"/>
    <p:sldId id="367" r:id="rId104"/>
    <p:sldId id="368" r:id="rId105"/>
    <p:sldId id="369" r:id="rId106"/>
    <p:sldId id="370" r:id="rId107"/>
    <p:sldId id="372" r:id="rId108"/>
    <p:sldId id="374" r:id="rId109"/>
    <p:sldId id="373" r:id="rId110"/>
    <p:sldId id="375" r:id="rId111"/>
    <p:sldId id="376" r:id="rId112"/>
    <p:sldId id="377" r:id="rId113"/>
    <p:sldId id="379" r:id="rId114"/>
    <p:sldId id="378" r:id="rId115"/>
    <p:sldId id="380" r:id="rId116"/>
    <p:sldId id="381" r:id="rId117"/>
    <p:sldId id="382" r:id="rId1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1DEFF"/>
    <a:srgbClr val="FFC1C1"/>
    <a:srgbClr val="2D26F6"/>
    <a:srgbClr val="0000CC"/>
    <a:srgbClr val="0AB752"/>
    <a:srgbClr val="FF8C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52" d="100"/>
          <a:sy n="52" d="100"/>
        </p:scale>
        <p:origin x="62" y="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A3C4F5F-119F-4EDB-9262-8E62D4C5B8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41CF61-564E-4457-AA50-F6F56DAC76F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8ECE9A4-B852-45E0-AE9D-7FA942A63A8B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FB3AA5ED-66BD-4900-ACC7-A65E93B8A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423DA1BA-0A01-49D3-A4E3-9A9C9F6A1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7F63DF-E6A3-4C3C-803D-69CD3A9CA0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7CC168-68BC-47CC-8F1D-BC3680EDB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DD6D986-E696-419F-A82D-AD638BF09A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08115-7EFA-4533-8144-C7ABB140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6E9B7-1882-4F37-A137-712E41B0A8A0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2BA3F-18D2-4613-B64B-AB18CF6B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6CC09-F5DF-4659-B9AE-203F3A04A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13CE6-F890-43D1-B004-C7729E09BE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6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B018-4DBB-40AF-929F-DDAA4391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A228C-A275-46C0-82A5-E425223A648B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5D0B1-4EAA-4CA8-B22E-909FE5EA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5FDB2-C489-4747-A595-711C0132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0C98B-D609-4E72-AAC6-98BBEF9C77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735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40FF0-ABF0-4340-97C4-F5C9F345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D9F30-B9CB-45CB-822B-01EE8543AEC1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6E753-46CD-4B4B-BA18-04BBC45B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492B1-3A24-4F96-8130-7154BED0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45449D-39BF-4D1B-A22F-C9E8BDCAD6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013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7FE6A-FE35-40F2-BD1E-0A38F3D9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07D82-5FDB-4712-B392-B8E739BC4E51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3C2A8-CB0B-4D4F-8AFA-94B88B9B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CBD1-0C05-46BC-9215-E771A303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0AB14-301B-4578-A27C-CE7B30A65D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63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BD9E4-73C6-4E24-A96C-9DF0B4D4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ECC933-875A-4664-AF89-3985546882CE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2ADC9-896A-49E4-A9FA-EE01959A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89AF0-9516-4B2A-895E-3F8AFBCF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DC9627-57F6-4B72-8216-5A1F399388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572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63BACD-B9AD-4D11-8EA8-04C1187B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50585-A9E0-4899-96FD-5F2F5FC3A9CF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EF45593-DA4C-42F0-9B56-C2F485471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A43E88-6644-43D8-80BF-6FD405DF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76459-0413-4319-988B-149B029E56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824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3B91C41-F2BF-45EE-920F-0F89C018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95FCF-F8AC-49C1-9788-4A7806FB28DF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E28567C-A20A-4EC4-891F-E0746DB6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12A7152-3E54-4C5B-8D1F-60BBA48C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E9768-2B06-49B9-A346-3BD1F6BC5D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8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439D0DB-04C7-4396-B116-9DBBB2D0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02BC6-6C27-40E9-840A-79C2BC945055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1CD19A2-A85F-4AAA-A9E5-6EE982C05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4BB7BC2-D4A3-4C0D-9CDB-B1C72FDE3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5B31DA-7B6F-405F-9023-3F59ECAF6E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56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>
            <a:extLst>
              <a:ext uri="{FF2B5EF4-FFF2-40B4-BE49-F238E27FC236}">
                <a16:creationId xmlns:a16="http://schemas.microsoft.com/office/drawing/2014/main" id="{14CF818F-0F5C-4BB5-BF7C-8C18C1CAE3ED}"/>
              </a:ext>
            </a:extLst>
          </p:cNvPr>
          <p:cNvSpPr/>
          <p:nvPr userDrawn="1"/>
        </p:nvSpPr>
        <p:spPr>
          <a:xfrm rot="16200000" flipV="1">
            <a:off x="325437" y="-325437"/>
            <a:ext cx="549275" cy="1200150"/>
          </a:xfrm>
          <a:prstGeom prst="flowChartManualInpu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7000">
                <a:schemeClr val="accent1">
                  <a:lumMod val="75000"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日期占位符 5">
            <a:extLst>
              <a:ext uri="{FF2B5EF4-FFF2-40B4-BE49-F238E27FC236}">
                <a16:creationId xmlns:a16="http://schemas.microsoft.com/office/drawing/2014/main" id="{6B1B54BE-C280-4DB3-B361-70E1F307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18389-4D1F-405E-89DD-75A49A0B6DE2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4" name="页脚占位符 6">
            <a:extLst>
              <a:ext uri="{FF2B5EF4-FFF2-40B4-BE49-F238E27FC236}">
                <a16:creationId xmlns:a16="http://schemas.microsoft.com/office/drawing/2014/main" id="{43B281AA-8B46-41D4-B6CA-CD88A266E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7">
            <a:extLst>
              <a:ext uri="{FF2B5EF4-FFF2-40B4-BE49-F238E27FC236}">
                <a16:creationId xmlns:a16="http://schemas.microsoft.com/office/drawing/2014/main" id="{CA376161-CE71-460C-8FAC-E5747155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5ADB62-4D88-424C-B7F2-7F9E776102E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202586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939EDD9-47B7-437A-9EC2-FED0C492F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B937F-61B6-4607-9A06-C7CE7797506B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5306EE4-58A1-49EE-B2EA-C02C41DC8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BCF9AD-5F3B-4F06-AFD1-89AE3513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CF8A7-5AD8-48B1-AB65-F09D8DBA15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36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B10790-626F-4F21-AD25-A701EBA3B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3C7F9-E12F-486A-92A9-3DF9182274B0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6C8207-46EC-4953-82A4-3D0E9933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165CE2-CC9A-42AD-89D9-D87AC5BC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430D4-BD83-4C5B-9E15-897A17567F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0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2DB44A6-B7DC-4783-94FE-B5818165F3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90A1F9D-0CD5-4045-9984-643AC46BB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1916-6613-43DF-AB73-7D8BACAF6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B02D238-96BA-4DF3-A9ED-C4A7B0CDE4CC}" type="datetimeFigureOut">
              <a:rPr lang="zh-CN" altLang="en-US"/>
              <a:pPr>
                <a:defRPr/>
              </a:pPr>
              <a:t>2023/3/16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3A905-694E-4685-82A0-769AAC0C1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66D7D-A172-40EC-9713-0C60A2718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B64DEF6-3CD5-43AF-A72A-6FFCB09FBF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5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5.bin"/><Relationship Id="rId13" Type="http://schemas.openxmlformats.org/officeDocument/2006/relationships/image" Target="../media/image545.wmf"/><Relationship Id="rId3" Type="http://schemas.openxmlformats.org/officeDocument/2006/relationships/image" Target="../media/image540.wmf"/><Relationship Id="rId7" Type="http://schemas.openxmlformats.org/officeDocument/2006/relationships/image" Target="../media/image542.wmf"/><Relationship Id="rId12" Type="http://schemas.openxmlformats.org/officeDocument/2006/relationships/oleObject" Target="../embeddings/oleObject457.bin"/><Relationship Id="rId2" Type="http://schemas.openxmlformats.org/officeDocument/2006/relationships/oleObject" Target="../embeddings/oleObject45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54.bin"/><Relationship Id="rId11" Type="http://schemas.openxmlformats.org/officeDocument/2006/relationships/image" Target="../media/image544.wmf"/><Relationship Id="rId5" Type="http://schemas.openxmlformats.org/officeDocument/2006/relationships/image" Target="../media/image541.wmf"/><Relationship Id="rId15" Type="http://schemas.openxmlformats.org/officeDocument/2006/relationships/image" Target="../media/image546.wmf"/><Relationship Id="rId10" Type="http://schemas.openxmlformats.org/officeDocument/2006/relationships/oleObject" Target="../embeddings/oleObject456.bin"/><Relationship Id="rId4" Type="http://schemas.openxmlformats.org/officeDocument/2006/relationships/oleObject" Target="../embeddings/oleObject453.bin"/><Relationship Id="rId9" Type="http://schemas.openxmlformats.org/officeDocument/2006/relationships/image" Target="../media/image543.wmf"/><Relationship Id="rId14" Type="http://schemas.openxmlformats.org/officeDocument/2006/relationships/oleObject" Target="../embeddings/oleObject458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2.bin"/><Relationship Id="rId13" Type="http://schemas.openxmlformats.org/officeDocument/2006/relationships/image" Target="../media/image552.wmf"/><Relationship Id="rId3" Type="http://schemas.openxmlformats.org/officeDocument/2006/relationships/image" Target="../media/image547.wmf"/><Relationship Id="rId7" Type="http://schemas.openxmlformats.org/officeDocument/2006/relationships/image" Target="../media/image549.wmf"/><Relationship Id="rId12" Type="http://schemas.openxmlformats.org/officeDocument/2006/relationships/oleObject" Target="../embeddings/oleObject464.bin"/><Relationship Id="rId2" Type="http://schemas.openxmlformats.org/officeDocument/2006/relationships/oleObject" Target="../embeddings/oleObject45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61.bin"/><Relationship Id="rId11" Type="http://schemas.openxmlformats.org/officeDocument/2006/relationships/image" Target="../media/image551.wmf"/><Relationship Id="rId5" Type="http://schemas.openxmlformats.org/officeDocument/2006/relationships/image" Target="../media/image548.wmf"/><Relationship Id="rId15" Type="http://schemas.openxmlformats.org/officeDocument/2006/relationships/image" Target="../media/image545.wmf"/><Relationship Id="rId10" Type="http://schemas.openxmlformats.org/officeDocument/2006/relationships/oleObject" Target="../embeddings/oleObject463.bin"/><Relationship Id="rId4" Type="http://schemas.openxmlformats.org/officeDocument/2006/relationships/oleObject" Target="../embeddings/oleObject460.bin"/><Relationship Id="rId9" Type="http://schemas.openxmlformats.org/officeDocument/2006/relationships/image" Target="../media/image550.wmf"/><Relationship Id="rId14" Type="http://schemas.openxmlformats.org/officeDocument/2006/relationships/oleObject" Target="../embeddings/oleObject465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9.bin"/><Relationship Id="rId13" Type="http://schemas.openxmlformats.org/officeDocument/2006/relationships/image" Target="../media/image558.wmf"/><Relationship Id="rId3" Type="http://schemas.openxmlformats.org/officeDocument/2006/relationships/image" Target="../media/image553.wmf"/><Relationship Id="rId7" Type="http://schemas.openxmlformats.org/officeDocument/2006/relationships/image" Target="../media/image555.wmf"/><Relationship Id="rId12" Type="http://schemas.openxmlformats.org/officeDocument/2006/relationships/oleObject" Target="../embeddings/oleObject471.bin"/><Relationship Id="rId17" Type="http://schemas.openxmlformats.org/officeDocument/2006/relationships/image" Target="../media/image560.wmf"/><Relationship Id="rId2" Type="http://schemas.openxmlformats.org/officeDocument/2006/relationships/oleObject" Target="../embeddings/oleObject466.bin"/><Relationship Id="rId16" Type="http://schemas.openxmlformats.org/officeDocument/2006/relationships/oleObject" Target="../embeddings/oleObject47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68.bin"/><Relationship Id="rId11" Type="http://schemas.openxmlformats.org/officeDocument/2006/relationships/image" Target="../media/image557.wmf"/><Relationship Id="rId5" Type="http://schemas.openxmlformats.org/officeDocument/2006/relationships/image" Target="../media/image554.wmf"/><Relationship Id="rId15" Type="http://schemas.openxmlformats.org/officeDocument/2006/relationships/image" Target="../media/image559.wmf"/><Relationship Id="rId10" Type="http://schemas.openxmlformats.org/officeDocument/2006/relationships/oleObject" Target="../embeddings/oleObject470.bin"/><Relationship Id="rId4" Type="http://schemas.openxmlformats.org/officeDocument/2006/relationships/oleObject" Target="../embeddings/oleObject467.bin"/><Relationship Id="rId9" Type="http://schemas.openxmlformats.org/officeDocument/2006/relationships/image" Target="../media/image556.wmf"/><Relationship Id="rId14" Type="http://schemas.openxmlformats.org/officeDocument/2006/relationships/oleObject" Target="../embeddings/oleObject472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oleObject" Target="../embeddings/oleObject474.bin"/><Relationship Id="rId2" Type="http://schemas.openxmlformats.org/officeDocument/2006/relationships/image" Target="../media/image56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7.wmf"/><Relationship Id="rId5" Type="http://schemas.openxmlformats.org/officeDocument/2006/relationships/oleObject" Target="../embeddings/oleObject475.bin"/><Relationship Id="rId10" Type="http://schemas.openxmlformats.org/officeDocument/2006/relationships/image" Target="../media/image563.wmf"/><Relationship Id="rId4" Type="http://schemas.openxmlformats.org/officeDocument/2006/relationships/image" Target="../media/image562.wmf"/><Relationship Id="rId9" Type="http://schemas.openxmlformats.org/officeDocument/2006/relationships/oleObject" Target="../embeddings/oleObject476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0.bin"/><Relationship Id="rId13" Type="http://schemas.openxmlformats.org/officeDocument/2006/relationships/image" Target="../media/image568.wmf"/><Relationship Id="rId3" Type="http://schemas.openxmlformats.org/officeDocument/2006/relationships/image" Target="../media/image563.wmf"/><Relationship Id="rId7" Type="http://schemas.openxmlformats.org/officeDocument/2006/relationships/image" Target="../media/image565.wmf"/><Relationship Id="rId12" Type="http://schemas.openxmlformats.org/officeDocument/2006/relationships/oleObject" Target="../embeddings/oleObject482.bin"/><Relationship Id="rId2" Type="http://schemas.openxmlformats.org/officeDocument/2006/relationships/oleObject" Target="../embeddings/oleObject477.bin"/><Relationship Id="rId16" Type="http://schemas.openxmlformats.org/officeDocument/2006/relationships/image" Target="../media/image570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79.bin"/><Relationship Id="rId11" Type="http://schemas.openxmlformats.org/officeDocument/2006/relationships/image" Target="../media/image567.wmf"/><Relationship Id="rId5" Type="http://schemas.openxmlformats.org/officeDocument/2006/relationships/image" Target="../media/image564.wmf"/><Relationship Id="rId15" Type="http://schemas.openxmlformats.org/officeDocument/2006/relationships/oleObject" Target="../embeddings/oleObject483.bin"/><Relationship Id="rId10" Type="http://schemas.openxmlformats.org/officeDocument/2006/relationships/oleObject" Target="../embeddings/oleObject481.bin"/><Relationship Id="rId4" Type="http://schemas.openxmlformats.org/officeDocument/2006/relationships/oleObject" Target="../embeddings/oleObject478.bin"/><Relationship Id="rId9" Type="http://schemas.openxmlformats.org/officeDocument/2006/relationships/image" Target="../media/image566.wmf"/><Relationship Id="rId14" Type="http://schemas.openxmlformats.org/officeDocument/2006/relationships/image" Target="../media/image56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7.bin"/><Relationship Id="rId13" Type="http://schemas.openxmlformats.org/officeDocument/2006/relationships/image" Target="../media/image576.wmf"/><Relationship Id="rId3" Type="http://schemas.openxmlformats.org/officeDocument/2006/relationships/image" Target="../media/image571.wmf"/><Relationship Id="rId7" Type="http://schemas.openxmlformats.org/officeDocument/2006/relationships/image" Target="../media/image573.wmf"/><Relationship Id="rId12" Type="http://schemas.openxmlformats.org/officeDocument/2006/relationships/oleObject" Target="../embeddings/oleObject489.bin"/><Relationship Id="rId2" Type="http://schemas.openxmlformats.org/officeDocument/2006/relationships/oleObject" Target="../embeddings/oleObject48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86.bin"/><Relationship Id="rId11" Type="http://schemas.openxmlformats.org/officeDocument/2006/relationships/image" Target="../media/image575.wmf"/><Relationship Id="rId5" Type="http://schemas.openxmlformats.org/officeDocument/2006/relationships/image" Target="../media/image572.wmf"/><Relationship Id="rId10" Type="http://schemas.openxmlformats.org/officeDocument/2006/relationships/oleObject" Target="../embeddings/oleObject488.bin"/><Relationship Id="rId4" Type="http://schemas.openxmlformats.org/officeDocument/2006/relationships/oleObject" Target="../embeddings/oleObject485.bin"/><Relationship Id="rId9" Type="http://schemas.openxmlformats.org/officeDocument/2006/relationships/image" Target="../media/image574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3.bin"/><Relationship Id="rId13" Type="http://schemas.openxmlformats.org/officeDocument/2006/relationships/image" Target="../media/image582.wmf"/><Relationship Id="rId18" Type="http://schemas.openxmlformats.org/officeDocument/2006/relationships/oleObject" Target="../embeddings/oleObject498.bin"/><Relationship Id="rId3" Type="http://schemas.openxmlformats.org/officeDocument/2006/relationships/image" Target="../media/image577.wmf"/><Relationship Id="rId21" Type="http://schemas.openxmlformats.org/officeDocument/2006/relationships/image" Target="../media/image584.wmf"/><Relationship Id="rId7" Type="http://schemas.openxmlformats.org/officeDocument/2006/relationships/image" Target="../media/image579.wmf"/><Relationship Id="rId12" Type="http://schemas.openxmlformats.org/officeDocument/2006/relationships/oleObject" Target="../embeddings/oleObject495.bin"/><Relationship Id="rId17" Type="http://schemas.openxmlformats.org/officeDocument/2006/relationships/image" Target="../media/image575.wmf"/><Relationship Id="rId25" Type="http://schemas.openxmlformats.org/officeDocument/2006/relationships/image" Target="../media/image586.wmf"/><Relationship Id="rId2" Type="http://schemas.openxmlformats.org/officeDocument/2006/relationships/oleObject" Target="../embeddings/oleObject490.bin"/><Relationship Id="rId16" Type="http://schemas.openxmlformats.org/officeDocument/2006/relationships/oleObject" Target="../embeddings/oleObject497.bin"/><Relationship Id="rId20" Type="http://schemas.openxmlformats.org/officeDocument/2006/relationships/oleObject" Target="../embeddings/oleObject49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92.bin"/><Relationship Id="rId11" Type="http://schemas.openxmlformats.org/officeDocument/2006/relationships/image" Target="../media/image581.wmf"/><Relationship Id="rId24" Type="http://schemas.openxmlformats.org/officeDocument/2006/relationships/oleObject" Target="../embeddings/oleObject501.bin"/><Relationship Id="rId5" Type="http://schemas.openxmlformats.org/officeDocument/2006/relationships/image" Target="../media/image578.wmf"/><Relationship Id="rId15" Type="http://schemas.openxmlformats.org/officeDocument/2006/relationships/image" Target="../media/image583.wmf"/><Relationship Id="rId23" Type="http://schemas.openxmlformats.org/officeDocument/2006/relationships/image" Target="../media/image585.wmf"/><Relationship Id="rId10" Type="http://schemas.openxmlformats.org/officeDocument/2006/relationships/oleObject" Target="../embeddings/oleObject494.bin"/><Relationship Id="rId19" Type="http://schemas.openxmlformats.org/officeDocument/2006/relationships/image" Target="../media/image576.wmf"/><Relationship Id="rId4" Type="http://schemas.openxmlformats.org/officeDocument/2006/relationships/oleObject" Target="../embeddings/oleObject491.bin"/><Relationship Id="rId9" Type="http://schemas.openxmlformats.org/officeDocument/2006/relationships/image" Target="../media/image580.wmf"/><Relationship Id="rId14" Type="http://schemas.openxmlformats.org/officeDocument/2006/relationships/oleObject" Target="../embeddings/oleObject496.bin"/><Relationship Id="rId22" Type="http://schemas.openxmlformats.org/officeDocument/2006/relationships/oleObject" Target="../embeddings/oleObject500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5.bin"/><Relationship Id="rId3" Type="http://schemas.openxmlformats.org/officeDocument/2006/relationships/image" Target="../media/image587.wmf"/><Relationship Id="rId7" Type="http://schemas.openxmlformats.org/officeDocument/2006/relationships/image" Target="../media/image589.wmf"/><Relationship Id="rId2" Type="http://schemas.openxmlformats.org/officeDocument/2006/relationships/oleObject" Target="../embeddings/oleObject50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04.bin"/><Relationship Id="rId5" Type="http://schemas.openxmlformats.org/officeDocument/2006/relationships/image" Target="../media/image588.wmf"/><Relationship Id="rId4" Type="http://schemas.openxmlformats.org/officeDocument/2006/relationships/oleObject" Target="../embeddings/oleObject503.bin"/><Relationship Id="rId9" Type="http://schemas.openxmlformats.org/officeDocument/2006/relationships/image" Target="../media/image590.w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6.bin"/><Relationship Id="rId13" Type="http://schemas.openxmlformats.org/officeDocument/2006/relationships/image" Target="../media/image599.wmf"/><Relationship Id="rId3" Type="http://schemas.openxmlformats.org/officeDocument/2006/relationships/image" Target="../media/image592.svg"/><Relationship Id="rId7" Type="http://schemas.openxmlformats.org/officeDocument/2006/relationships/image" Target="../media/image596.png"/><Relationship Id="rId12" Type="http://schemas.openxmlformats.org/officeDocument/2006/relationships/oleObject" Target="../embeddings/oleObject508.bin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5.png"/><Relationship Id="rId11" Type="http://schemas.openxmlformats.org/officeDocument/2006/relationships/image" Target="../media/image598.wmf"/><Relationship Id="rId5" Type="http://schemas.openxmlformats.org/officeDocument/2006/relationships/image" Target="../media/image594.svg"/><Relationship Id="rId15" Type="http://schemas.openxmlformats.org/officeDocument/2006/relationships/image" Target="../media/image600.wmf"/><Relationship Id="rId10" Type="http://schemas.openxmlformats.org/officeDocument/2006/relationships/oleObject" Target="../embeddings/oleObject507.bin"/><Relationship Id="rId4" Type="http://schemas.openxmlformats.org/officeDocument/2006/relationships/image" Target="../media/image593.png"/><Relationship Id="rId9" Type="http://schemas.openxmlformats.org/officeDocument/2006/relationships/image" Target="../media/image597.wmf"/><Relationship Id="rId14" Type="http://schemas.openxmlformats.org/officeDocument/2006/relationships/oleObject" Target="../embeddings/oleObject509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3.bin"/><Relationship Id="rId3" Type="http://schemas.openxmlformats.org/officeDocument/2006/relationships/image" Target="../media/image601.wmf"/><Relationship Id="rId7" Type="http://schemas.openxmlformats.org/officeDocument/2006/relationships/image" Target="../media/image603.wmf"/><Relationship Id="rId2" Type="http://schemas.openxmlformats.org/officeDocument/2006/relationships/oleObject" Target="../embeddings/oleObject5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12.bin"/><Relationship Id="rId11" Type="http://schemas.openxmlformats.org/officeDocument/2006/relationships/image" Target="../media/image605.wmf"/><Relationship Id="rId5" Type="http://schemas.openxmlformats.org/officeDocument/2006/relationships/image" Target="../media/image602.wmf"/><Relationship Id="rId10" Type="http://schemas.openxmlformats.org/officeDocument/2006/relationships/oleObject" Target="../embeddings/oleObject514.bin"/><Relationship Id="rId4" Type="http://schemas.openxmlformats.org/officeDocument/2006/relationships/oleObject" Target="../embeddings/oleObject511.bin"/><Relationship Id="rId9" Type="http://schemas.openxmlformats.org/officeDocument/2006/relationships/image" Target="../media/image60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9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wmf"/><Relationship Id="rId2" Type="http://schemas.openxmlformats.org/officeDocument/2006/relationships/oleObject" Target="../embeddings/oleObject51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7.wmf"/><Relationship Id="rId4" Type="http://schemas.openxmlformats.org/officeDocument/2006/relationships/oleObject" Target="../embeddings/oleObject516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wmf"/><Relationship Id="rId2" Type="http://schemas.openxmlformats.org/officeDocument/2006/relationships/oleObject" Target="../embeddings/oleObject517.bin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.wikipedia.org/wiki/%E6%B4%AA%E5%BE%B7%E8%A7%84%E5%88%99" TargetMode="External"/><Relationship Id="rId4" Type="http://schemas.openxmlformats.org/officeDocument/2006/relationships/hyperlink" Target="https://zh.wikipedia.org/wiki/%E6%A7%8B%E7%AF%89%E5%8E%9F%E7%90%86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wmf"/><Relationship Id="rId2" Type="http://schemas.openxmlformats.org/officeDocument/2006/relationships/oleObject" Target="../embeddings/oleObject51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1.wmf"/><Relationship Id="rId4" Type="http://schemas.openxmlformats.org/officeDocument/2006/relationships/oleObject" Target="../embeddings/oleObject519.bin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wmf"/><Relationship Id="rId3" Type="http://schemas.openxmlformats.org/officeDocument/2006/relationships/oleObject" Target="../embeddings/oleObject520.bin"/><Relationship Id="rId7" Type="http://schemas.openxmlformats.org/officeDocument/2006/relationships/oleObject" Target="../embeddings/oleObject522.bin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4.wmf"/><Relationship Id="rId11" Type="http://schemas.openxmlformats.org/officeDocument/2006/relationships/image" Target="../media/image617.gif"/><Relationship Id="rId5" Type="http://schemas.openxmlformats.org/officeDocument/2006/relationships/oleObject" Target="../embeddings/oleObject521.bin"/><Relationship Id="rId10" Type="http://schemas.openxmlformats.org/officeDocument/2006/relationships/image" Target="../media/image616.wmf"/><Relationship Id="rId4" Type="http://schemas.openxmlformats.org/officeDocument/2006/relationships/image" Target="../media/image613.wmf"/><Relationship Id="rId9" Type="http://schemas.openxmlformats.org/officeDocument/2006/relationships/oleObject" Target="../embeddings/oleObject523.bin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45.wmf"/><Relationship Id="rId7" Type="http://schemas.openxmlformats.org/officeDocument/2006/relationships/image" Target="../media/image4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8.w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9" Type="http://schemas.openxmlformats.org/officeDocument/2006/relationships/image" Target="../media/image85.svg"/><Relationship Id="rId21" Type="http://schemas.openxmlformats.org/officeDocument/2006/relationships/image" Target="../media/image67.svg"/><Relationship Id="rId34" Type="http://schemas.openxmlformats.org/officeDocument/2006/relationships/image" Target="../media/image80.pn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5" Type="http://schemas.openxmlformats.org/officeDocument/2006/relationships/image" Target="../media/image71.svg"/><Relationship Id="rId33" Type="http://schemas.openxmlformats.org/officeDocument/2006/relationships/image" Target="../media/image79.svg"/><Relationship Id="rId38" Type="http://schemas.openxmlformats.org/officeDocument/2006/relationships/image" Target="../media/image84.png"/><Relationship Id="rId2" Type="http://schemas.openxmlformats.org/officeDocument/2006/relationships/oleObject" Target="../embeddings/oleObject14.bin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sv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23" Type="http://schemas.openxmlformats.org/officeDocument/2006/relationships/image" Target="../media/image69.sv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31" Type="http://schemas.openxmlformats.org/officeDocument/2006/relationships/image" Target="../media/image77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svg"/><Relationship Id="rId30" Type="http://schemas.openxmlformats.org/officeDocument/2006/relationships/image" Target="../media/image76.png"/><Relationship Id="rId35" Type="http://schemas.openxmlformats.org/officeDocument/2006/relationships/image" Target="../media/image81.svg"/><Relationship Id="rId8" Type="http://schemas.openxmlformats.org/officeDocument/2006/relationships/image" Target="../media/image54.png"/><Relationship Id="rId3" Type="http://schemas.openxmlformats.org/officeDocument/2006/relationships/image" Target="../media/image4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8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95.wmf"/><Relationship Id="rId18" Type="http://schemas.openxmlformats.org/officeDocument/2006/relationships/oleObject" Target="../embeddings/oleObject27.bin"/><Relationship Id="rId26" Type="http://schemas.openxmlformats.org/officeDocument/2006/relationships/oleObject" Target="../embeddings/oleObject30.bin"/><Relationship Id="rId3" Type="http://schemas.openxmlformats.org/officeDocument/2006/relationships/image" Target="../media/image90.wmf"/><Relationship Id="rId21" Type="http://schemas.openxmlformats.org/officeDocument/2006/relationships/image" Target="../media/image99.wmf"/><Relationship Id="rId7" Type="http://schemas.openxmlformats.org/officeDocument/2006/relationships/image" Target="../media/image92.w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97.wmf"/><Relationship Id="rId25" Type="http://schemas.openxmlformats.org/officeDocument/2006/relationships/image" Target="../media/image61.png"/><Relationship Id="rId2" Type="http://schemas.openxmlformats.org/officeDocument/2006/relationships/oleObject" Target="../embeddings/oleObject19.bin"/><Relationship Id="rId16" Type="http://schemas.openxmlformats.org/officeDocument/2006/relationships/oleObject" Target="../embeddings/oleObject26.bin"/><Relationship Id="rId20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94.wmf"/><Relationship Id="rId5" Type="http://schemas.openxmlformats.org/officeDocument/2006/relationships/image" Target="../media/image91.wmf"/><Relationship Id="rId15" Type="http://schemas.openxmlformats.org/officeDocument/2006/relationships/image" Target="../media/image96.wmf"/><Relationship Id="rId23" Type="http://schemas.openxmlformats.org/officeDocument/2006/relationships/image" Target="../media/image100.wmf"/><Relationship Id="rId28" Type="http://schemas.openxmlformats.org/officeDocument/2006/relationships/image" Target="../media/image621.png"/><Relationship Id="rId10" Type="http://schemas.openxmlformats.org/officeDocument/2006/relationships/oleObject" Target="../embeddings/oleObject23.bin"/><Relationship Id="rId19" Type="http://schemas.openxmlformats.org/officeDocument/2006/relationships/image" Target="../media/image98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93.wmf"/><Relationship Id="rId14" Type="http://schemas.openxmlformats.org/officeDocument/2006/relationships/oleObject" Target="../embeddings/oleObject25.bin"/><Relationship Id="rId22" Type="http://schemas.openxmlformats.org/officeDocument/2006/relationships/oleObject" Target="../embeddings/oleObject29.bin"/><Relationship Id="rId27" Type="http://schemas.openxmlformats.org/officeDocument/2006/relationships/image" Target="../media/image10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10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106.wmf"/><Relationship Id="rId7" Type="http://schemas.openxmlformats.org/officeDocument/2006/relationships/image" Target="../media/image108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110.wmf"/><Relationship Id="rId5" Type="http://schemas.openxmlformats.org/officeDocument/2006/relationships/image" Target="../media/image107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10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116.wmf"/><Relationship Id="rId3" Type="http://schemas.openxmlformats.org/officeDocument/2006/relationships/image" Target="../media/image111.wmf"/><Relationship Id="rId7" Type="http://schemas.openxmlformats.org/officeDocument/2006/relationships/image" Target="../media/image113.wmf"/><Relationship Id="rId12" Type="http://schemas.openxmlformats.org/officeDocument/2006/relationships/oleObject" Target="../embeddings/oleObject43.bin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115.wmf"/><Relationship Id="rId5" Type="http://schemas.openxmlformats.org/officeDocument/2006/relationships/image" Target="../media/image112.wmf"/><Relationship Id="rId15" Type="http://schemas.openxmlformats.org/officeDocument/2006/relationships/image" Target="../media/image117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114.wmf"/><Relationship Id="rId14" Type="http://schemas.openxmlformats.org/officeDocument/2006/relationships/oleObject" Target="../embeddings/oleObject4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7" Type="http://schemas.openxmlformats.org/officeDocument/2006/relationships/image" Target="../media/image120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4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21.wmf"/><Relationship Id="rId7" Type="http://schemas.openxmlformats.org/officeDocument/2006/relationships/image" Target="../media/image820.png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4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128.wmf"/><Relationship Id="rId18" Type="http://schemas.openxmlformats.org/officeDocument/2006/relationships/oleObject" Target="../embeddings/oleObject58.bin"/><Relationship Id="rId3" Type="http://schemas.openxmlformats.org/officeDocument/2006/relationships/image" Target="../media/image123.wmf"/><Relationship Id="rId7" Type="http://schemas.openxmlformats.org/officeDocument/2006/relationships/image" Target="../media/image125.wmf"/><Relationship Id="rId12" Type="http://schemas.openxmlformats.org/officeDocument/2006/relationships/oleObject" Target="../embeddings/oleObject55.bin"/><Relationship Id="rId17" Type="http://schemas.openxmlformats.org/officeDocument/2006/relationships/image" Target="../media/image130.wmf"/><Relationship Id="rId2" Type="http://schemas.openxmlformats.org/officeDocument/2006/relationships/oleObject" Target="../embeddings/oleObject50.bin"/><Relationship Id="rId16" Type="http://schemas.openxmlformats.org/officeDocument/2006/relationships/oleObject" Target="../embeddings/oleObject5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127.wmf"/><Relationship Id="rId5" Type="http://schemas.openxmlformats.org/officeDocument/2006/relationships/image" Target="../media/image124.wmf"/><Relationship Id="rId15" Type="http://schemas.openxmlformats.org/officeDocument/2006/relationships/image" Target="../media/image129.wmf"/><Relationship Id="rId10" Type="http://schemas.openxmlformats.org/officeDocument/2006/relationships/oleObject" Target="../embeddings/oleObject54.bin"/><Relationship Id="rId19" Type="http://schemas.openxmlformats.org/officeDocument/2006/relationships/image" Target="../media/image131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126.wmf"/><Relationship Id="rId14" Type="http://schemas.openxmlformats.org/officeDocument/2006/relationships/oleObject" Target="../embeddings/oleObject5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137.wmf"/><Relationship Id="rId3" Type="http://schemas.openxmlformats.org/officeDocument/2006/relationships/image" Target="../media/image132.wmf"/><Relationship Id="rId21" Type="http://schemas.openxmlformats.org/officeDocument/2006/relationships/image" Target="../media/image101.png"/><Relationship Id="rId7" Type="http://schemas.openxmlformats.org/officeDocument/2006/relationships/image" Target="../media/image134.wmf"/><Relationship Id="rId12" Type="http://schemas.openxmlformats.org/officeDocument/2006/relationships/oleObject" Target="../embeddings/oleObject64.bin"/><Relationship Id="rId17" Type="http://schemas.openxmlformats.org/officeDocument/2006/relationships/image" Target="../media/image139.wmf"/><Relationship Id="rId2" Type="http://schemas.openxmlformats.org/officeDocument/2006/relationships/oleObject" Target="../embeddings/oleObject59.bin"/><Relationship Id="rId16" Type="http://schemas.openxmlformats.org/officeDocument/2006/relationships/oleObject" Target="../embeddings/oleObject6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136.wmf"/><Relationship Id="rId5" Type="http://schemas.openxmlformats.org/officeDocument/2006/relationships/image" Target="../media/image133.wmf"/><Relationship Id="rId15" Type="http://schemas.openxmlformats.org/officeDocument/2006/relationships/image" Target="../media/image138.wmf"/><Relationship Id="rId23" Type="http://schemas.openxmlformats.org/officeDocument/2006/relationships/image" Target="../media/image140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135.wmf"/><Relationship Id="rId14" Type="http://schemas.openxmlformats.org/officeDocument/2006/relationships/oleObject" Target="../embeddings/oleObject65.bin"/><Relationship Id="rId22" Type="http://schemas.openxmlformats.org/officeDocument/2006/relationships/oleObject" Target="../embeddings/oleObject6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46.wmf"/><Relationship Id="rId3" Type="http://schemas.openxmlformats.org/officeDocument/2006/relationships/image" Target="../media/image141.wmf"/><Relationship Id="rId7" Type="http://schemas.openxmlformats.org/officeDocument/2006/relationships/image" Target="../media/image143.wmf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148.wmf"/><Relationship Id="rId2" Type="http://schemas.openxmlformats.org/officeDocument/2006/relationships/oleObject" Target="../embeddings/oleObject68.bin"/><Relationship Id="rId16" Type="http://schemas.openxmlformats.org/officeDocument/2006/relationships/oleObject" Target="../embeddings/oleObject7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45.wmf"/><Relationship Id="rId5" Type="http://schemas.openxmlformats.org/officeDocument/2006/relationships/image" Target="../media/image142.wmf"/><Relationship Id="rId15" Type="http://schemas.openxmlformats.org/officeDocument/2006/relationships/image" Target="../media/image147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44.wmf"/><Relationship Id="rId14" Type="http://schemas.openxmlformats.org/officeDocument/2006/relationships/oleObject" Target="../embeddings/oleObject7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3" Type="http://schemas.openxmlformats.org/officeDocument/2006/relationships/oleObject" Target="../embeddings/oleObject76.bin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5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image" Target="../media/image153.png"/><Relationship Id="rId7" Type="http://schemas.openxmlformats.org/officeDocument/2006/relationships/image" Target="../media/image155.wm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157.wmf"/><Relationship Id="rId5" Type="http://schemas.openxmlformats.org/officeDocument/2006/relationships/image" Target="../media/image154.w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156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62.wmf"/><Relationship Id="rId3" Type="http://schemas.openxmlformats.org/officeDocument/2006/relationships/image" Target="../media/image158.wmf"/><Relationship Id="rId7" Type="http://schemas.openxmlformats.org/officeDocument/2006/relationships/image" Target="../media/image160.wmf"/><Relationship Id="rId12" Type="http://schemas.openxmlformats.org/officeDocument/2006/relationships/oleObject" Target="../embeddings/oleObject86.bin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154.wmf"/><Relationship Id="rId5" Type="http://schemas.openxmlformats.org/officeDocument/2006/relationships/image" Target="../media/image159.w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161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image" Target="../media/image163.wmf"/><Relationship Id="rId7" Type="http://schemas.openxmlformats.org/officeDocument/2006/relationships/image" Target="../media/image165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164.w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166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image" Target="../media/image172.wmf"/><Relationship Id="rId3" Type="http://schemas.openxmlformats.org/officeDocument/2006/relationships/image" Target="../media/image167.wmf"/><Relationship Id="rId7" Type="http://schemas.openxmlformats.org/officeDocument/2006/relationships/image" Target="../media/image169.wmf"/><Relationship Id="rId12" Type="http://schemas.openxmlformats.org/officeDocument/2006/relationships/oleObject" Target="../embeddings/oleObject96.bin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171.wmf"/><Relationship Id="rId5" Type="http://schemas.openxmlformats.org/officeDocument/2006/relationships/image" Target="../media/image168.wmf"/><Relationship Id="rId10" Type="http://schemas.openxmlformats.org/officeDocument/2006/relationships/oleObject" Target="../embeddings/oleObject95.bin"/><Relationship Id="rId4" Type="http://schemas.openxmlformats.org/officeDocument/2006/relationships/oleObject" Target="../embeddings/oleObject92.bin"/><Relationship Id="rId9" Type="http://schemas.openxmlformats.org/officeDocument/2006/relationships/image" Target="../media/image170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13" Type="http://schemas.openxmlformats.org/officeDocument/2006/relationships/image" Target="../media/image178.wmf"/><Relationship Id="rId3" Type="http://schemas.openxmlformats.org/officeDocument/2006/relationships/image" Target="../media/image173.wmf"/><Relationship Id="rId7" Type="http://schemas.openxmlformats.org/officeDocument/2006/relationships/image" Target="../media/image175.wmf"/><Relationship Id="rId12" Type="http://schemas.openxmlformats.org/officeDocument/2006/relationships/oleObject" Target="../embeddings/oleObject102.bin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9.bin"/><Relationship Id="rId11" Type="http://schemas.openxmlformats.org/officeDocument/2006/relationships/image" Target="../media/image177.wmf"/><Relationship Id="rId5" Type="http://schemas.openxmlformats.org/officeDocument/2006/relationships/image" Target="../media/image174.wmf"/><Relationship Id="rId15" Type="http://schemas.openxmlformats.org/officeDocument/2006/relationships/image" Target="../media/image179.wmf"/><Relationship Id="rId10" Type="http://schemas.openxmlformats.org/officeDocument/2006/relationships/oleObject" Target="../embeddings/oleObject101.bin"/><Relationship Id="rId4" Type="http://schemas.openxmlformats.org/officeDocument/2006/relationships/oleObject" Target="../embeddings/oleObject98.bin"/><Relationship Id="rId9" Type="http://schemas.openxmlformats.org/officeDocument/2006/relationships/image" Target="../media/image176.wmf"/><Relationship Id="rId14" Type="http://schemas.openxmlformats.org/officeDocument/2006/relationships/oleObject" Target="../embeddings/oleObject10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7" Type="http://schemas.openxmlformats.org/officeDocument/2006/relationships/image" Target="../media/image182.wmf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83.wmf"/><Relationship Id="rId5" Type="http://schemas.openxmlformats.org/officeDocument/2006/relationships/image" Target="../media/image181.wmf"/><Relationship Id="rId10" Type="http://schemas.openxmlformats.org/officeDocument/2006/relationships/oleObject" Target="../embeddings/oleObject107.bin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188.wmf"/><Relationship Id="rId3" Type="http://schemas.openxmlformats.org/officeDocument/2006/relationships/image" Target="../media/image184.wmf"/><Relationship Id="rId7" Type="http://schemas.openxmlformats.org/officeDocument/2006/relationships/image" Target="../media/image186.wmf"/><Relationship Id="rId12" Type="http://schemas.openxmlformats.org/officeDocument/2006/relationships/oleObject" Target="../embeddings/oleObject112.bin"/><Relationship Id="rId2" Type="http://schemas.openxmlformats.org/officeDocument/2006/relationships/oleObject" Target="../embeddings/oleObject10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87.wmf"/><Relationship Id="rId5" Type="http://schemas.openxmlformats.org/officeDocument/2006/relationships/image" Target="../media/image185.w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40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3" Type="http://schemas.openxmlformats.org/officeDocument/2006/relationships/image" Target="../media/image189.wmf"/><Relationship Id="rId7" Type="http://schemas.openxmlformats.org/officeDocument/2006/relationships/image" Target="../media/image191.w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190.wmf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92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13" Type="http://schemas.openxmlformats.org/officeDocument/2006/relationships/image" Target="../media/image199.wmf"/><Relationship Id="rId3" Type="http://schemas.openxmlformats.org/officeDocument/2006/relationships/image" Target="../media/image193.wmf"/><Relationship Id="rId7" Type="http://schemas.openxmlformats.org/officeDocument/2006/relationships/image" Target="../media/image195.wmf"/><Relationship Id="rId12" Type="http://schemas.openxmlformats.org/officeDocument/2006/relationships/oleObject" Target="../embeddings/oleObject121.bin"/><Relationship Id="rId2" Type="http://schemas.openxmlformats.org/officeDocument/2006/relationships/oleObject" Target="../embeddings/oleObject11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9.bin"/><Relationship Id="rId11" Type="http://schemas.openxmlformats.org/officeDocument/2006/relationships/image" Target="../media/image198.gif"/><Relationship Id="rId5" Type="http://schemas.openxmlformats.org/officeDocument/2006/relationships/image" Target="../media/image194.wmf"/><Relationship Id="rId10" Type="http://schemas.openxmlformats.org/officeDocument/2006/relationships/image" Target="../media/image197.png"/><Relationship Id="rId4" Type="http://schemas.openxmlformats.org/officeDocument/2006/relationships/oleObject" Target="../embeddings/oleObject118.bin"/><Relationship Id="rId9" Type="http://schemas.openxmlformats.org/officeDocument/2006/relationships/image" Target="../media/image19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13" Type="http://schemas.openxmlformats.org/officeDocument/2006/relationships/image" Target="../media/image204.wmf"/><Relationship Id="rId3" Type="http://schemas.openxmlformats.org/officeDocument/2006/relationships/image" Target="../media/image170.wmf"/><Relationship Id="rId7" Type="http://schemas.openxmlformats.org/officeDocument/2006/relationships/image" Target="../media/image201.wmf"/><Relationship Id="rId12" Type="http://schemas.openxmlformats.org/officeDocument/2006/relationships/oleObject" Target="../embeddings/oleObject127.bin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4.bin"/><Relationship Id="rId11" Type="http://schemas.openxmlformats.org/officeDocument/2006/relationships/image" Target="../media/image203.wmf"/><Relationship Id="rId5" Type="http://schemas.openxmlformats.org/officeDocument/2006/relationships/image" Target="../media/image200.wmf"/><Relationship Id="rId15" Type="http://schemas.openxmlformats.org/officeDocument/2006/relationships/image" Target="../media/image205.wmf"/><Relationship Id="rId10" Type="http://schemas.openxmlformats.org/officeDocument/2006/relationships/oleObject" Target="../embeddings/oleObject126.bin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202.wmf"/><Relationship Id="rId14" Type="http://schemas.openxmlformats.org/officeDocument/2006/relationships/oleObject" Target="../embeddings/oleObject12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.bin"/><Relationship Id="rId3" Type="http://schemas.openxmlformats.org/officeDocument/2006/relationships/image" Target="../media/image206.wmf"/><Relationship Id="rId7" Type="http://schemas.openxmlformats.org/officeDocument/2006/relationships/image" Target="../media/image208.wmf"/><Relationship Id="rId2" Type="http://schemas.openxmlformats.org/officeDocument/2006/relationships/oleObject" Target="../embeddings/oleObject12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1.bin"/><Relationship Id="rId11" Type="http://schemas.openxmlformats.org/officeDocument/2006/relationships/image" Target="../media/image210.wmf"/><Relationship Id="rId5" Type="http://schemas.openxmlformats.org/officeDocument/2006/relationships/image" Target="../media/image207.wmf"/><Relationship Id="rId10" Type="http://schemas.openxmlformats.org/officeDocument/2006/relationships/oleObject" Target="../embeddings/oleObject133.bin"/><Relationship Id="rId4" Type="http://schemas.openxmlformats.org/officeDocument/2006/relationships/oleObject" Target="../embeddings/oleObject130.bin"/><Relationship Id="rId9" Type="http://schemas.openxmlformats.org/officeDocument/2006/relationships/image" Target="../media/image20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7.bin"/><Relationship Id="rId13" Type="http://schemas.openxmlformats.org/officeDocument/2006/relationships/image" Target="../media/image215.wmf"/><Relationship Id="rId18" Type="http://schemas.openxmlformats.org/officeDocument/2006/relationships/image" Target="../media/image178.png"/><Relationship Id="rId3" Type="http://schemas.openxmlformats.org/officeDocument/2006/relationships/image" Target="../media/image211.wmf"/><Relationship Id="rId7" Type="http://schemas.openxmlformats.org/officeDocument/2006/relationships/image" Target="../media/image213.wmf"/><Relationship Id="rId12" Type="http://schemas.openxmlformats.org/officeDocument/2006/relationships/oleObject" Target="../embeddings/oleObject138.bin"/><Relationship Id="rId17" Type="http://schemas.openxmlformats.org/officeDocument/2006/relationships/image" Target="../media/image217.wmf"/><Relationship Id="rId2" Type="http://schemas.openxmlformats.org/officeDocument/2006/relationships/oleObject" Target="../embeddings/oleObject134.bin"/><Relationship Id="rId16" Type="http://schemas.openxmlformats.org/officeDocument/2006/relationships/oleObject" Target="../embeddings/oleObject14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6.bin"/><Relationship Id="rId11" Type="http://schemas.openxmlformats.org/officeDocument/2006/relationships/image" Target="../media/image177.png"/><Relationship Id="rId5" Type="http://schemas.openxmlformats.org/officeDocument/2006/relationships/image" Target="../media/image212.wmf"/><Relationship Id="rId15" Type="http://schemas.openxmlformats.org/officeDocument/2006/relationships/image" Target="../media/image216.wmf"/><Relationship Id="rId4" Type="http://schemas.openxmlformats.org/officeDocument/2006/relationships/oleObject" Target="../embeddings/oleObject135.bin"/><Relationship Id="rId9" Type="http://schemas.openxmlformats.org/officeDocument/2006/relationships/image" Target="../media/image214.wmf"/><Relationship Id="rId14" Type="http://schemas.openxmlformats.org/officeDocument/2006/relationships/oleObject" Target="../embeddings/oleObject13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4.bin"/><Relationship Id="rId3" Type="http://schemas.openxmlformats.org/officeDocument/2006/relationships/image" Target="../media/image218.wmf"/><Relationship Id="rId7" Type="http://schemas.openxmlformats.org/officeDocument/2006/relationships/image" Target="../media/image220.wmf"/><Relationship Id="rId2" Type="http://schemas.openxmlformats.org/officeDocument/2006/relationships/oleObject" Target="../embeddings/oleObject14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3.bin"/><Relationship Id="rId11" Type="http://schemas.openxmlformats.org/officeDocument/2006/relationships/image" Target="../media/image222.wmf"/><Relationship Id="rId5" Type="http://schemas.openxmlformats.org/officeDocument/2006/relationships/image" Target="../media/image219.wmf"/><Relationship Id="rId10" Type="http://schemas.openxmlformats.org/officeDocument/2006/relationships/oleObject" Target="../embeddings/oleObject145.bin"/><Relationship Id="rId4" Type="http://schemas.openxmlformats.org/officeDocument/2006/relationships/oleObject" Target="../embeddings/oleObject142.bin"/><Relationship Id="rId9" Type="http://schemas.openxmlformats.org/officeDocument/2006/relationships/image" Target="../media/image22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13" Type="http://schemas.openxmlformats.org/officeDocument/2006/relationships/image" Target="../media/image228.wmf"/><Relationship Id="rId18" Type="http://schemas.openxmlformats.org/officeDocument/2006/relationships/oleObject" Target="../embeddings/oleObject155.bin"/><Relationship Id="rId3" Type="http://schemas.openxmlformats.org/officeDocument/2006/relationships/image" Target="../media/image223.wmf"/><Relationship Id="rId7" Type="http://schemas.openxmlformats.org/officeDocument/2006/relationships/image" Target="../media/image225.wmf"/><Relationship Id="rId12" Type="http://schemas.openxmlformats.org/officeDocument/2006/relationships/oleObject" Target="../embeddings/oleObject151.bin"/><Relationship Id="rId17" Type="http://schemas.openxmlformats.org/officeDocument/2006/relationships/oleObject" Target="../embeddings/oleObject154.bin"/><Relationship Id="rId2" Type="http://schemas.openxmlformats.org/officeDocument/2006/relationships/oleObject" Target="../embeddings/oleObject146.bin"/><Relationship Id="rId16" Type="http://schemas.openxmlformats.org/officeDocument/2006/relationships/oleObject" Target="../embeddings/oleObject15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227.wmf"/><Relationship Id="rId5" Type="http://schemas.openxmlformats.org/officeDocument/2006/relationships/image" Target="../media/image224.wmf"/><Relationship Id="rId15" Type="http://schemas.openxmlformats.org/officeDocument/2006/relationships/image" Target="../media/image229.wmf"/><Relationship Id="rId10" Type="http://schemas.openxmlformats.org/officeDocument/2006/relationships/oleObject" Target="../embeddings/oleObject150.bin"/><Relationship Id="rId19" Type="http://schemas.openxmlformats.org/officeDocument/2006/relationships/image" Target="../media/image230.wmf"/><Relationship Id="rId4" Type="http://schemas.openxmlformats.org/officeDocument/2006/relationships/oleObject" Target="../embeddings/oleObject147.bin"/><Relationship Id="rId9" Type="http://schemas.openxmlformats.org/officeDocument/2006/relationships/image" Target="../media/image226.wmf"/><Relationship Id="rId14" Type="http://schemas.openxmlformats.org/officeDocument/2006/relationships/oleObject" Target="../embeddings/oleObject152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13" Type="http://schemas.openxmlformats.org/officeDocument/2006/relationships/oleObject" Target="../embeddings/oleObject162.bin"/><Relationship Id="rId3" Type="http://schemas.openxmlformats.org/officeDocument/2006/relationships/image" Target="../media/image231.wmf"/><Relationship Id="rId7" Type="http://schemas.openxmlformats.org/officeDocument/2006/relationships/image" Target="../media/image233.wmf"/><Relationship Id="rId12" Type="http://schemas.openxmlformats.org/officeDocument/2006/relationships/oleObject" Target="../embeddings/oleObject161.bin"/><Relationship Id="rId2" Type="http://schemas.openxmlformats.org/officeDocument/2006/relationships/oleObject" Target="../embeddings/oleObject15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235.wmf"/><Relationship Id="rId5" Type="http://schemas.openxmlformats.org/officeDocument/2006/relationships/image" Target="../media/image232.wmf"/><Relationship Id="rId10" Type="http://schemas.openxmlformats.org/officeDocument/2006/relationships/oleObject" Target="../embeddings/oleObject160.bin"/><Relationship Id="rId4" Type="http://schemas.openxmlformats.org/officeDocument/2006/relationships/oleObject" Target="../embeddings/oleObject157.bin"/><Relationship Id="rId9" Type="http://schemas.openxmlformats.org/officeDocument/2006/relationships/image" Target="../media/image234.wmf"/><Relationship Id="rId14" Type="http://schemas.openxmlformats.org/officeDocument/2006/relationships/image" Target="../media/image236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6.bin"/><Relationship Id="rId3" Type="http://schemas.openxmlformats.org/officeDocument/2006/relationships/image" Target="../media/image237.wmf"/><Relationship Id="rId7" Type="http://schemas.openxmlformats.org/officeDocument/2006/relationships/image" Target="../media/image239.wmf"/><Relationship Id="rId2" Type="http://schemas.openxmlformats.org/officeDocument/2006/relationships/oleObject" Target="../embeddings/oleObject16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5.bin"/><Relationship Id="rId5" Type="http://schemas.openxmlformats.org/officeDocument/2006/relationships/image" Target="../media/image238.wmf"/><Relationship Id="rId4" Type="http://schemas.openxmlformats.org/officeDocument/2006/relationships/oleObject" Target="../embeddings/oleObject164.bin"/><Relationship Id="rId9" Type="http://schemas.openxmlformats.org/officeDocument/2006/relationships/image" Target="../media/image24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wmf"/><Relationship Id="rId2" Type="http://schemas.openxmlformats.org/officeDocument/2006/relationships/oleObject" Target="../embeddings/oleObject167.bin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oleObject" Target="../embeddings/oleObject16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3.wmf"/><Relationship Id="rId4" Type="http://schemas.openxmlformats.org/officeDocument/2006/relationships/oleObject" Target="../embeddings/oleObject169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wmf"/><Relationship Id="rId3" Type="http://schemas.openxmlformats.org/officeDocument/2006/relationships/oleObject" Target="../embeddings/oleObject170.bin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249.wmf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wmf"/><Relationship Id="rId11" Type="http://schemas.openxmlformats.org/officeDocument/2006/relationships/oleObject" Target="../embeddings/oleObject174.bin"/><Relationship Id="rId5" Type="http://schemas.openxmlformats.org/officeDocument/2006/relationships/oleObject" Target="../embeddings/oleObject171.bin"/><Relationship Id="rId10" Type="http://schemas.openxmlformats.org/officeDocument/2006/relationships/image" Target="../media/image248.wmf"/><Relationship Id="rId4" Type="http://schemas.openxmlformats.org/officeDocument/2006/relationships/image" Target="../media/image245.wmf"/><Relationship Id="rId9" Type="http://schemas.openxmlformats.org/officeDocument/2006/relationships/oleObject" Target="../embeddings/oleObject173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w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12" Type="http://schemas.openxmlformats.org/officeDocument/2006/relationships/image" Target="../media/image254.wmf"/><Relationship Id="rId2" Type="http://schemas.openxmlformats.org/officeDocument/2006/relationships/image" Target="../media/image25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wmf"/><Relationship Id="rId11" Type="http://schemas.openxmlformats.org/officeDocument/2006/relationships/oleObject" Target="../embeddings/oleObject179.bin"/><Relationship Id="rId5" Type="http://schemas.openxmlformats.org/officeDocument/2006/relationships/oleObject" Target="../embeddings/oleObject176.bin"/><Relationship Id="rId10" Type="http://schemas.openxmlformats.org/officeDocument/2006/relationships/image" Target="../media/image253.wmf"/><Relationship Id="rId4" Type="http://schemas.openxmlformats.org/officeDocument/2006/relationships/image" Target="../media/image251.wmf"/><Relationship Id="rId9" Type="http://schemas.openxmlformats.org/officeDocument/2006/relationships/oleObject" Target="../embeddings/oleObject178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3.bin"/><Relationship Id="rId3" Type="http://schemas.openxmlformats.org/officeDocument/2006/relationships/image" Target="../media/image255.wmf"/><Relationship Id="rId7" Type="http://schemas.openxmlformats.org/officeDocument/2006/relationships/image" Target="../media/image257.wmf"/><Relationship Id="rId2" Type="http://schemas.openxmlformats.org/officeDocument/2006/relationships/oleObject" Target="../embeddings/oleObject18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2.bin"/><Relationship Id="rId5" Type="http://schemas.openxmlformats.org/officeDocument/2006/relationships/image" Target="../media/image256.wmf"/><Relationship Id="rId10" Type="http://schemas.openxmlformats.org/officeDocument/2006/relationships/image" Target="../media/image259.gif"/><Relationship Id="rId4" Type="http://schemas.openxmlformats.org/officeDocument/2006/relationships/oleObject" Target="../embeddings/oleObject181.bin"/><Relationship Id="rId9" Type="http://schemas.openxmlformats.org/officeDocument/2006/relationships/image" Target="../media/image258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3" Type="http://schemas.openxmlformats.org/officeDocument/2006/relationships/image" Target="../media/image260.wmf"/><Relationship Id="rId7" Type="http://schemas.openxmlformats.org/officeDocument/2006/relationships/oleObject" Target="../embeddings/oleObject180.bin"/><Relationship Id="rId2" Type="http://schemas.openxmlformats.org/officeDocument/2006/relationships/oleObject" Target="../embeddings/oleObject18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wmf"/><Relationship Id="rId4" Type="http://schemas.openxmlformats.org/officeDocument/2006/relationships/oleObject" Target="../embeddings/oleObject185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9.bin"/><Relationship Id="rId13" Type="http://schemas.openxmlformats.org/officeDocument/2006/relationships/image" Target="../media/image268.wmf"/><Relationship Id="rId3" Type="http://schemas.openxmlformats.org/officeDocument/2006/relationships/image" Target="../media/image263.wmf"/><Relationship Id="rId7" Type="http://schemas.openxmlformats.org/officeDocument/2006/relationships/image" Target="../media/image265.wmf"/><Relationship Id="rId12" Type="http://schemas.openxmlformats.org/officeDocument/2006/relationships/oleObject" Target="../embeddings/oleObject191.bin"/><Relationship Id="rId2" Type="http://schemas.openxmlformats.org/officeDocument/2006/relationships/oleObject" Target="../embeddings/oleObject186.bin"/><Relationship Id="rId16" Type="http://schemas.openxmlformats.org/officeDocument/2006/relationships/image" Target="../media/image2280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8.bin"/><Relationship Id="rId11" Type="http://schemas.openxmlformats.org/officeDocument/2006/relationships/image" Target="../media/image267.wmf"/><Relationship Id="rId5" Type="http://schemas.openxmlformats.org/officeDocument/2006/relationships/image" Target="../media/image264.wmf"/><Relationship Id="rId10" Type="http://schemas.openxmlformats.org/officeDocument/2006/relationships/oleObject" Target="../embeddings/oleObject190.bin"/><Relationship Id="rId4" Type="http://schemas.openxmlformats.org/officeDocument/2006/relationships/oleObject" Target="../embeddings/oleObject187.bin"/><Relationship Id="rId9" Type="http://schemas.openxmlformats.org/officeDocument/2006/relationships/image" Target="../media/image266.wmf"/><Relationship Id="rId14" Type="http://schemas.openxmlformats.org/officeDocument/2006/relationships/image" Target="../media/image2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9.gif"/><Relationship Id="rId7" Type="http://schemas.openxmlformats.org/officeDocument/2006/relationships/oleObject" Target="../embeddings/oleObject4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4.bin"/><Relationship Id="rId13" Type="http://schemas.openxmlformats.org/officeDocument/2006/relationships/image" Target="../media/image275.png"/><Relationship Id="rId3" Type="http://schemas.openxmlformats.org/officeDocument/2006/relationships/image" Target="../media/image270.wmf"/><Relationship Id="rId7" Type="http://schemas.openxmlformats.org/officeDocument/2006/relationships/image" Target="../media/image265.wmf"/><Relationship Id="rId12" Type="http://schemas.openxmlformats.org/officeDocument/2006/relationships/image" Target="../media/image274.png"/><Relationship Id="rId2" Type="http://schemas.openxmlformats.org/officeDocument/2006/relationships/oleObject" Target="../embeddings/oleObject19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8.bin"/><Relationship Id="rId11" Type="http://schemas.openxmlformats.org/officeDocument/2006/relationships/image" Target="../media/image273.wmf"/><Relationship Id="rId5" Type="http://schemas.openxmlformats.org/officeDocument/2006/relationships/image" Target="../media/image271.wmf"/><Relationship Id="rId10" Type="http://schemas.openxmlformats.org/officeDocument/2006/relationships/oleObject" Target="../embeddings/oleObject195.bin"/><Relationship Id="rId4" Type="http://schemas.openxmlformats.org/officeDocument/2006/relationships/oleObject" Target="../embeddings/oleObject193.bin"/><Relationship Id="rId9" Type="http://schemas.openxmlformats.org/officeDocument/2006/relationships/image" Target="../media/image272.wmf"/><Relationship Id="rId1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8.bin"/><Relationship Id="rId13" Type="http://schemas.openxmlformats.org/officeDocument/2006/relationships/image" Target="../media/image282.wmf"/><Relationship Id="rId3" Type="http://schemas.openxmlformats.org/officeDocument/2006/relationships/image" Target="../media/image243.wmf"/><Relationship Id="rId7" Type="http://schemas.openxmlformats.org/officeDocument/2006/relationships/image" Target="../media/image279.wmf"/><Relationship Id="rId12" Type="http://schemas.openxmlformats.org/officeDocument/2006/relationships/oleObject" Target="../embeddings/oleObject200.bin"/><Relationship Id="rId17" Type="http://schemas.openxmlformats.org/officeDocument/2006/relationships/image" Target="../media/image284.wmf"/><Relationship Id="rId2" Type="http://schemas.openxmlformats.org/officeDocument/2006/relationships/oleObject" Target="../embeddings/oleObject169.bin"/><Relationship Id="rId16" Type="http://schemas.openxmlformats.org/officeDocument/2006/relationships/oleObject" Target="../embeddings/oleObject20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97.bin"/><Relationship Id="rId11" Type="http://schemas.openxmlformats.org/officeDocument/2006/relationships/image" Target="../media/image281.wmf"/><Relationship Id="rId5" Type="http://schemas.openxmlformats.org/officeDocument/2006/relationships/image" Target="../media/image278.wmf"/><Relationship Id="rId15" Type="http://schemas.openxmlformats.org/officeDocument/2006/relationships/image" Target="../media/image283.wmf"/><Relationship Id="rId10" Type="http://schemas.openxmlformats.org/officeDocument/2006/relationships/oleObject" Target="../embeddings/oleObject199.bin"/><Relationship Id="rId4" Type="http://schemas.openxmlformats.org/officeDocument/2006/relationships/oleObject" Target="../embeddings/oleObject196.bin"/><Relationship Id="rId9" Type="http://schemas.openxmlformats.org/officeDocument/2006/relationships/image" Target="../media/image280.wmf"/><Relationship Id="rId14" Type="http://schemas.openxmlformats.org/officeDocument/2006/relationships/oleObject" Target="../embeddings/oleObject201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6.bin"/><Relationship Id="rId13" Type="http://schemas.openxmlformats.org/officeDocument/2006/relationships/image" Target="../media/image290.wmf"/><Relationship Id="rId3" Type="http://schemas.openxmlformats.org/officeDocument/2006/relationships/image" Target="../media/image285.wmf"/><Relationship Id="rId7" Type="http://schemas.openxmlformats.org/officeDocument/2006/relationships/image" Target="../media/image287.wmf"/><Relationship Id="rId12" Type="http://schemas.openxmlformats.org/officeDocument/2006/relationships/oleObject" Target="../embeddings/oleObject208.bin"/><Relationship Id="rId2" Type="http://schemas.openxmlformats.org/officeDocument/2006/relationships/oleObject" Target="../embeddings/oleObject203.bin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5.bin"/><Relationship Id="rId11" Type="http://schemas.openxmlformats.org/officeDocument/2006/relationships/image" Target="../media/image289.wmf"/><Relationship Id="rId5" Type="http://schemas.openxmlformats.org/officeDocument/2006/relationships/image" Target="../media/image286.wmf"/><Relationship Id="rId15" Type="http://schemas.openxmlformats.org/officeDocument/2006/relationships/image" Target="../media/image291.wmf"/><Relationship Id="rId10" Type="http://schemas.openxmlformats.org/officeDocument/2006/relationships/oleObject" Target="../embeddings/oleObject207.bin"/><Relationship Id="rId4" Type="http://schemas.openxmlformats.org/officeDocument/2006/relationships/oleObject" Target="../embeddings/oleObject204.bin"/><Relationship Id="rId9" Type="http://schemas.openxmlformats.org/officeDocument/2006/relationships/image" Target="../media/image288.wmf"/><Relationship Id="rId14" Type="http://schemas.openxmlformats.org/officeDocument/2006/relationships/oleObject" Target="../embeddings/oleObject209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wmf"/><Relationship Id="rId7" Type="http://schemas.openxmlformats.org/officeDocument/2006/relationships/image" Target="../media/image297.wmf"/><Relationship Id="rId2" Type="http://schemas.openxmlformats.org/officeDocument/2006/relationships/oleObject" Target="../embeddings/oleObject2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2.bin"/><Relationship Id="rId5" Type="http://schemas.openxmlformats.org/officeDocument/2006/relationships/image" Target="../media/image296.wmf"/><Relationship Id="rId4" Type="http://schemas.openxmlformats.org/officeDocument/2006/relationships/oleObject" Target="../embeddings/oleObject211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6.bin"/><Relationship Id="rId3" Type="http://schemas.openxmlformats.org/officeDocument/2006/relationships/image" Target="../media/image298.wmf"/><Relationship Id="rId7" Type="http://schemas.openxmlformats.org/officeDocument/2006/relationships/image" Target="../media/image300.wmf"/><Relationship Id="rId2" Type="http://schemas.openxmlformats.org/officeDocument/2006/relationships/oleObject" Target="../embeddings/oleObject21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5.bin"/><Relationship Id="rId5" Type="http://schemas.openxmlformats.org/officeDocument/2006/relationships/image" Target="../media/image299.wmf"/><Relationship Id="rId4" Type="http://schemas.openxmlformats.org/officeDocument/2006/relationships/oleObject" Target="../embeddings/oleObject214.bin"/><Relationship Id="rId9" Type="http://schemas.openxmlformats.org/officeDocument/2006/relationships/image" Target="../media/image301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wmf"/><Relationship Id="rId2" Type="http://schemas.openxmlformats.org/officeDocument/2006/relationships/oleObject" Target="../embeddings/oleObject21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wmf"/><Relationship Id="rId4" Type="http://schemas.openxmlformats.org/officeDocument/2006/relationships/oleObject" Target="../embeddings/oleObject218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2.bin"/><Relationship Id="rId3" Type="http://schemas.openxmlformats.org/officeDocument/2006/relationships/image" Target="../media/image305.wmf"/><Relationship Id="rId7" Type="http://schemas.openxmlformats.org/officeDocument/2006/relationships/image" Target="../media/image307.wmf"/><Relationship Id="rId2" Type="http://schemas.openxmlformats.org/officeDocument/2006/relationships/oleObject" Target="../embeddings/oleObject2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1.bin"/><Relationship Id="rId11" Type="http://schemas.openxmlformats.org/officeDocument/2006/relationships/image" Target="../media/image309.wmf"/><Relationship Id="rId5" Type="http://schemas.openxmlformats.org/officeDocument/2006/relationships/image" Target="../media/image306.wmf"/><Relationship Id="rId10" Type="http://schemas.openxmlformats.org/officeDocument/2006/relationships/oleObject" Target="../embeddings/oleObject223.bin"/><Relationship Id="rId4" Type="http://schemas.openxmlformats.org/officeDocument/2006/relationships/oleObject" Target="../embeddings/oleObject220.bin"/><Relationship Id="rId9" Type="http://schemas.openxmlformats.org/officeDocument/2006/relationships/image" Target="../media/image308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7.bin"/><Relationship Id="rId3" Type="http://schemas.openxmlformats.org/officeDocument/2006/relationships/image" Target="../media/image310.wmf"/><Relationship Id="rId7" Type="http://schemas.openxmlformats.org/officeDocument/2006/relationships/image" Target="../media/image312.wmf"/><Relationship Id="rId2" Type="http://schemas.openxmlformats.org/officeDocument/2006/relationships/oleObject" Target="../embeddings/oleObject22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6.bin"/><Relationship Id="rId11" Type="http://schemas.openxmlformats.org/officeDocument/2006/relationships/image" Target="../media/image314.wmf"/><Relationship Id="rId5" Type="http://schemas.openxmlformats.org/officeDocument/2006/relationships/image" Target="../media/image311.wmf"/><Relationship Id="rId10" Type="http://schemas.openxmlformats.org/officeDocument/2006/relationships/oleObject" Target="../embeddings/oleObject228.bin"/><Relationship Id="rId4" Type="http://schemas.openxmlformats.org/officeDocument/2006/relationships/oleObject" Target="../embeddings/oleObject225.bin"/><Relationship Id="rId9" Type="http://schemas.openxmlformats.org/officeDocument/2006/relationships/image" Target="../media/image31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5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wmf"/><Relationship Id="rId2" Type="http://schemas.openxmlformats.org/officeDocument/2006/relationships/oleObject" Target="../embeddings/oleObject22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wmf"/><Relationship Id="rId4" Type="http://schemas.openxmlformats.org/officeDocument/2006/relationships/oleObject" Target="../embeddings/oleObject230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4.bin"/><Relationship Id="rId13" Type="http://schemas.openxmlformats.org/officeDocument/2006/relationships/image" Target="../media/image322.wmf"/><Relationship Id="rId3" Type="http://schemas.openxmlformats.org/officeDocument/2006/relationships/image" Target="../media/image317.wmf"/><Relationship Id="rId7" Type="http://schemas.openxmlformats.org/officeDocument/2006/relationships/image" Target="../media/image319.wmf"/><Relationship Id="rId12" Type="http://schemas.openxmlformats.org/officeDocument/2006/relationships/oleObject" Target="../embeddings/oleObject236.bin"/><Relationship Id="rId2" Type="http://schemas.openxmlformats.org/officeDocument/2006/relationships/oleObject" Target="../embeddings/oleObject23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33.bin"/><Relationship Id="rId11" Type="http://schemas.openxmlformats.org/officeDocument/2006/relationships/image" Target="../media/image321.wmf"/><Relationship Id="rId5" Type="http://schemas.openxmlformats.org/officeDocument/2006/relationships/image" Target="../media/image318.wmf"/><Relationship Id="rId15" Type="http://schemas.openxmlformats.org/officeDocument/2006/relationships/image" Target="../media/image323.wmf"/><Relationship Id="rId10" Type="http://schemas.openxmlformats.org/officeDocument/2006/relationships/oleObject" Target="../embeddings/oleObject235.bin"/><Relationship Id="rId4" Type="http://schemas.openxmlformats.org/officeDocument/2006/relationships/oleObject" Target="../embeddings/oleObject232.bin"/><Relationship Id="rId9" Type="http://schemas.openxmlformats.org/officeDocument/2006/relationships/image" Target="../media/image320.wmf"/><Relationship Id="rId14" Type="http://schemas.openxmlformats.org/officeDocument/2006/relationships/oleObject" Target="../embeddings/oleObject237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1.bin"/><Relationship Id="rId13" Type="http://schemas.openxmlformats.org/officeDocument/2006/relationships/image" Target="../media/image325.wmf"/><Relationship Id="rId3" Type="http://schemas.openxmlformats.org/officeDocument/2006/relationships/image" Target="../media/image317.wmf"/><Relationship Id="rId7" Type="http://schemas.openxmlformats.org/officeDocument/2006/relationships/image" Target="../media/image319.wmf"/><Relationship Id="rId12" Type="http://schemas.openxmlformats.org/officeDocument/2006/relationships/oleObject" Target="../embeddings/oleObject242.bin"/><Relationship Id="rId2" Type="http://schemas.openxmlformats.org/officeDocument/2006/relationships/oleObject" Target="../embeddings/oleObject23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40.bin"/><Relationship Id="rId11" Type="http://schemas.openxmlformats.org/officeDocument/2006/relationships/image" Target="../media/image177.wmf"/><Relationship Id="rId5" Type="http://schemas.openxmlformats.org/officeDocument/2006/relationships/image" Target="../media/image318.wmf"/><Relationship Id="rId10" Type="http://schemas.openxmlformats.org/officeDocument/2006/relationships/oleObject" Target="../embeddings/oleObject101.bin"/><Relationship Id="rId4" Type="http://schemas.openxmlformats.org/officeDocument/2006/relationships/oleObject" Target="../embeddings/oleObject239.bin"/><Relationship Id="rId9" Type="http://schemas.openxmlformats.org/officeDocument/2006/relationships/image" Target="../media/image324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6.bin"/><Relationship Id="rId3" Type="http://schemas.openxmlformats.org/officeDocument/2006/relationships/image" Target="../media/image326.wmf"/><Relationship Id="rId7" Type="http://schemas.openxmlformats.org/officeDocument/2006/relationships/image" Target="../media/image328.wmf"/><Relationship Id="rId2" Type="http://schemas.openxmlformats.org/officeDocument/2006/relationships/oleObject" Target="../embeddings/oleObject24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45.bin"/><Relationship Id="rId5" Type="http://schemas.openxmlformats.org/officeDocument/2006/relationships/image" Target="../media/image327.wmf"/><Relationship Id="rId4" Type="http://schemas.openxmlformats.org/officeDocument/2006/relationships/oleObject" Target="../embeddings/oleObject244.bin"/><Relationship Id="rId9" Type="http://schemas.openxmlformats.org/officeDocument/2006/relationships/image" Target="../media/image329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0.bin"/><Relationship Id="rId13" Type="http://schemas.openxmlformats.org/officeDocument/2006/relationships/oleObject" Target="../embeddings/oleObject252.bin"/><Relationship Id="rId18" Type="http://schemas.openxmlformats.org/officeDocument/2006/relationships/oleObject" Target="../embeddings/oleObject256.bin"/><Relationship Id="rId3" Type="http://schemas.openxmlformats.org/officeDocument/2006/relationships/image" Target="../media/image330.wmf"/><Relationship Id="rId21" Type="http://schemas.openxmlformats.org/officeDocument/2006/relationships/oleObject" Target="../embeddings/oleObject258.bin"/><Relationship Id="rId7" Type="http://schemas.openxmlformats.org/officeDocument/2006/relationships/image" Target="../media/image332.wmf"/><Relationship Id="rId12" Type="http://schemas.openxmlformats.org/officeDocument/2006/relationships/image" Target="../media/image335.png"/><Relationship Id="rId17" Type="http://schemas.openxmlformats.org/officeDocument/2006/relationships/oleObject" Target="../embeddings/oleObject255.bin"/><Relationship Id="rId2" Type="http://schemas.openxmlformats.org/officeDocument/2006/relationships/oleObject" Target="../embeddings/oleObject247.bin"/><Relationship Id="rId16" Type="http://schemas.openxmlformats.org/officeDocument/2006/relationships/oleObject" Target="../embeddings/oleObject254.bin"/><Relationship Id="rId20" Type="http://schemas.openxmlformats.org/officeDocument/2006/relationships/oleObject" Target="../embeddings/oleObject25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49.bin"/><Relationship Id="rId11" Type="http://schemas.openxmlformats.org/officeDocument/2006/relationships/image" Target="../media/image334.wmf"/><Relationship Id="rId5" Type="http://schemas.openxmlformats.org/officeDocument/2006/relationships/image" Target="../media/image331.wmf"/><Relationship Id="rId15" Type="http://schemas.openxmlformats.org/officeDocument/2006/relationships/oleObject" Target="../embeddings/oleObject253.bin"/><Relationship Id="rId10" Type="http://schemas.openxmlformats.org/officeDocument/2006/relationships/oleObject" Target="../embeddings/oleObject251.bin"/><Relationship Id="rId19" Type="http://schemas.openxmlformats.org/officeDocument/2006/relationships/image" Target="../media/image337.wmf"/><Relationship Id="rId4" Type="http://schemas.openxmlformats.org/officeDocument/2006/relationships/oleObject" Target="../embeddings/oleObject248.bin"/><Relationship Id="rId9" Type="http://schemas.openxmlformats.org/officeDocument/2006/relationships/image" Target="../media/image333.wmf"/><Relationship Id="rId14" Type="http://schemas.openxmlformats.org/officeDocument/2006/relationships/image" Target="../media/image336.wmf"/><Relationship Id="rId22" Type="http://schemas.openxmlformats.org/officeDocument/2006/relationships/oleObject" Target="../embeddings/oleObject259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8.wmf"/><Relationship Id="rId7" Type="http://schemas.openxmlformats.org/officeDocument/2006/relationships/image" Target="../media/image340.wmf"/><Relationship Id="rId12" Type="http://schemas.openxmlformats.org/officeDocument/2006/relationships/image" Target="../media/image343.wmf"/><Relationship Id="rId2" Type="http://schemas.openxmlformats.org/officeDocument/2006/relationships/oleObject" Target="../embeddings/oleObject26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62.bin"/><Relationship Id="rId11" Type="http://schemas.openxmlformats.org/officeDocument/2006/relationships/oleObject" Target="../embeddings/oleObject264.bin"/><Relationship Id="rId5" Type="http://schemas.openxmlformats.org/officeDocument/2006/relationships/image" Target="../media/image339.wmf"/><Relationship Id="rId10" Type="http://schemas.openxmlformats.org/officeDocument/2006/relationships/image" Target="../media/image342.wmf"/><Relationship Id="rId4" Type="http://schemas.openxmlformats.org/officeDocument/2006/relationships/oleObject" Target="../embeddings/oleObject261.bin"/><Relationship Id="rId9" Type="http://schemas.openxmlformats.org/officeDocument/2006/relationships/oleObject" Target="../embeddings/oleObject263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8.bin"/><Relationship Id="rId3" Type="http://schemas.openxmlformats.org/officeDocument/2006/relationships/image" Target="../media/image344.wmf"/><Relationship Id="rId7" Type="http://schemas.openxmlformats.org/officeDocument/2006/relationships/image" Target="../media/image346.wmf"/><Relationship Id="rId2" Type="http://schemas.openxmlformats.org/officeDocument/2006/relationships/oleObject" Target="../embeddings/oleObject26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67.bin"/><Relationship Id="rId11" Type="http://schemas.openxmlformats.org/officeDocument/2006/relationships/image" Target="../media/image304.png"/><Relationship Id="rId5" Type="http://schemas.openxmlformats.org/officeDocument/2006/relationships/image" Target="../media/image345.wmf"/><Relationship Id="rId10" Type="http://schemas.openxmlformats.org/officeDocument/2006/relationships/image" Target="../media/image348.png"/><Relationship Id="rId4" Type="http://schemas.openxmlformats.org/officeDocument/2006/relationships/oleObject" Target="../embeddings/oleObject266.bin"/><Relationship Id="rId9" Type="http://schemas.openxmlformats.org/officeDocument/2006/relationships/image" Target="../media/image347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2.bin"/><Relationship Id="rId13" Type="http://schemas.openxmlformats.org/officeDocument/2006/relationships/oleObject" Target="../embeddings/oleObject275.bin"/><Relationship Id="rId3" Type="http://schemas.openxmlformats.org/officeDocument/2006/relationships/image" Target="../media/image347.wmf"/><Relationship Id="rId7" Type="http://schemas.openxmlformats.org/officeDocument/2006/relationships/image" Target="../media/image350.wmf"/><Relationship Id="rId12" Type="http://schemas.openxmlformats.org/officeDocument/2006/relationships/image" Target="../media/image352.wmf"/><Relationship Id="rId2" Type="http://schemas.openxmlformats.org/officeDocument/2006/relationships/oleObject" Target="../embeddings/oleObject269.bin"/><Relationship Id="rId16" Type="http://schemas.openxmlformats.org/officeDocument/2006/relationships/image" Target="../media/image354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71.bin"/><Relationship Id="rId11" Type="http://schemas.openxmlformats.org/officeDocument/2006/relationships/oleObject" Target="../embeddings/oleObject274.bin"/><Relationship Id="rId5" Type="http://schemas.openxmlformats.org/officeDocument/2006/relationships/image" Target="../media/image349.wmf"/><Relationship Id="rId15" Type="http://schemas.openxmlformats.org/officeDocument/2006/relationships/oleObject" Target="../embeddings/oleObject276.bin"/><Relationship Id="rId10" Type="http://schemas.openxmlformats.org/officeDocument/2006/relationships/oleObject" Target="../embeddings/oleObject273.bin"/><Relationship Id="rId4" Type="http://schemas.openxmlformats.org/officeDocument/2006/relationships/oleObject" Target="../embeddings/oleObject270.bin"/><Relationship Id="rId9" Type="http://schemas.openxmlformats.org/officeDocument/2006/relationships/image" Target="../media/image351.wmf"/><Relationship Id="rId14" Type="http://schemas.openxmlformats.org/officeDocument/2006/relationships/image" Target="../media/image353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13" Type="http://schemas.openxmlformats.org/officeDocument/2006/relationships/oleObject" Target="../embeddings/oleObject282.bin"/><Relationship Id="rId3" Type="http://schemas.openxmlformats.org/officeDocument/2006/relationships/oleObject" Target="../embeddings/oleObject277.bin"/><Relationship Id="rId7" Type="http://schemas.openxmlformats.org/officeDocument/2006/relationships/oleObject" Target="../embeddings/oleObject279.bin"/><Relationship Id="rId12" Type="http://schemas.openxmlformats.org/officeDocument/2006/relationships/image" Target="../media/image360.wmf"/><Relationship Id="rId2" Type="http://schemas.openxmlformats.org/officeDocument/2006/relationships/image" Target="../media/image355.gif"/><Relationship Id="rId16" Type="http://schemas.openxmlformats.org/officeDocument/2006/relationships/image" Target="../media/image36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wmf"/><Relationship Id="rId11" Type="http://schemas.openxmlformats.org/officeDocument/2006/relationships/oleObject" Target="../embeddings/oleObject281.bin"/><Relationship Id="rId5" Type="http://schemas.openxmlformats.org/officeDocument/2006/relationships/oleObject" Target="../embeddings/oleObject278.bin"/><Relationship Id="rId15" Type="http://schemas.openxmlformats.org/officeDocument/2006/relationships/oleObject" Target="../embeddings/oleObject283.bin"/><Relationship Id="rId10" Type="http://schemas.openxmlformats.org/officeDocument/2006/relationships/image" Target="../media/image359.wmf"/><Relationship Id="rId4" Type="http://schemas.openxmlformats.org/officeDocument/2006/relationships/image" Target="../media/image356.wmf"/><Relationship Id="rId9" Type="http://schemas.openxmlformats.org/officeDocument/2006/relationships/oleObject" Target="../embeddings/oleObject280.bin"/><Relationship Id="rId14" Type="http://schemas.openxmlformats.org/officeDocument/2006/relationships/image" Target="../media/image361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image" Target="../media/image326.wmf"/><Relationship Id="rId18" Type="http://schemas.openxmlformats.org/officeDocument/2006/relationships/oleObject" Target="../embeddings/oleObject291.bin"/><Relationship Id="rId3" Type="http://schemas.openxmlformats.org/officeDocument/2006/relationships/image" Target="../media/image363.wmf"/><Relationship Id="rId7" Type="http://schemas.openxmlformats.org/officeDocument/2006/relationships/image" Target="../media/image365.wmf"/><Relationship Id="rId12" Type="http://schemas.openxmlformats.org/officeDocument/2006/relationships/oleObject" Target="../embeddings/oleObject243.bin"/><Relationship Id="rId17" Type="http://schemas.openxmlformats.org/officeDocument/2006/relationships/image" Target="../media/image368.wmf"/><Relationship Id="rId2" Type="http://schemas.openxmlformats.org/officeDocument/2006/relationships/oleObject" Target="../embeddings/oleObject284.bin"/><Relationship Id="rId16" Type="http://schemas.openxmlformats.org/officeDocument/2006/relationships/oleObject" Target="../embeddings/oleObject29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327.wmf"/><Relationship Id="rId5" Type="http://schemas.openxmlformats.org/officeDocument/2006/relationships/image" Target="../media/image364.wmf"/><Relationship Id="rId15" Type="http://schemas.openxmlformats.org/officeDocument/2006/relationships/image" Target="../media/image367.wmf"/><Relationship Id="rId10" Type="http://schemas.openxmlformats.org/officeDocument/2006/relationships/oleObject" Target="../embeddings/oleObject288.bin"/><Relationship Id="rId19" Type="http://schemas.openxmlformats.org/officeDocument/2006/relationships/image" Target="../media/image369.wmf"/><Relationship Id="rId4" Type="http://schemas.openxmlformats.org/officeDocument/2006/relationships/oleObject" Target="../embeddings/oleObject285.bin"/><Relationship Id="rId9" Type="http://schemas.openxmlformats.org/officeDocument/2006/relationships/image" Target="../media/image366.wmf"/><Relationship Id="rId14" Type="http://schemas.openxmlformats.org/officeDocument/2006/relationships/oleObject" Target="../embeddings/oleObject28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wmf"/><Relationship Id="rId7" Type="http://schemas.openxmlformats.org/officeDocument/2006/relationships/image" Target="../media/image32.jpe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5.bin"/><Relationship Id="rId13" Type="http://schemas.openxmlformats.org/officeDocument/2006/relationships/image" Target="../media/image369.wmf"/><Relationship Id="rId3" Type="http://schemas.openxmlformats.org/officeDocument/2006/relationships/image" Target="../media/image370.wmf"/><Relationship Id="rId7" Type="http://schemas.openxmlformats.org/officeDocument/2006/relationships/image" Target="../media/image372.wmf"/><Relationship Id="rId12" Type="http://schemas.openxmlformats.org/officeDocument/2006/relationships/oleObject" Target="../embeddings/oleObject297.bin"/><Relationship Id="rId17" Type="http://schemas.openxmlformats.org/officeDocument/2006/relationships/image" Target="../media/image376.wmf"/><Relationship Id="rId2" Type="http://schemas.openxmlformats.org/officeDocument/2006/relationships/oleObject" Target="../embeddings/oleObject292.bin"/><Relationship Id="rId16" Type="http://schemas.openxmlformats.org/officeDocument/2006/relationships/oleObject" Target="../embeddings/oleObject29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94.bin"/><Relationship Id="rId11" Type="http://schemas.openxmlformats.org/officeDocument/2006/relationships/image" Target="../media/image374.wmf"/><Relationship Id="rId5" Type="http://schemas.openxmlformats.org/officeDocument/2006/relationships/image" Target="../media/image371.wmf"/><Relationship Id="rId15" Type="http://schemas.openxmlformats.org/officeDocument/2006/relationships/image" Target="../media/image375.wmf"/><Relationship Id="rId10" Type="http://schemas.openxmlformats.org/officeDocument/2006/relationships/oleObject" Target="../embeddings/oleObject296.bin"/><Relationship Id="rId4" Type="http://schemas.openxmlformats.org/officeDocument/2006/relationships/oleObject" Target="../embeddings/oleObject293.bin"/><Relationship Id="rId9" Type="http://schemas.openxmlformats.org/officeDocument/2006/relationships/image" Target="../media/image373.wmf"/><Relationship Id="rId14" Type="http://schemas.openxmlformats.org/officeDocument/2006/relationships/oleObject" Target="../embeddings/oleObject298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3.bin"/><Relationship Id="rId13" Type="http://schemas.openxmlformats.org/officeDocument/2006/relationships/image" Target="../media/image382.wmf"/><Relationship Id="rId3" Type="http://schemas.openxmlformats.org/officeDocument/2006/relationships/image" Target="../media/image377.wmf"/><Relationship Id="rId7" Type="http://schemas.openxmlformats.org/officeDocument/2006/relationships/image" Target="../media/image379.wmf"/><Relationship Id="rId12" Type="http://schemas.openxmlformats.org/officeDocument/2006/relationships/oleObject" Target="../embeddings/oleObject305.bin"/><Relationship Id="rId2" Type="http://schemas.openxmlformats.org/officeDocument/2006/relationships/oleObject" Target="../embeddings/oleObject30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02.bin"/><Relationship Id="rId11" Type="http://schemas.openxmlformats.org/officeDocument/2006/relationships/image" Target="../media/image381.wmf"/><Relationship Id="rId5" Type="http://schemas.openxmlformats.org/officeDocument/2006/relationships/image" Target="../media/image378.wmf"/><Relationship Id="rId15" Type="http://schemas.openxmlformats.org/officeDocument/2006/relationships/image" Target="../media/image351.wmf"/><Relationship Id="rId10" Type="http://schemas.openxmlformats.org/officeDocument/2006/relationships/oleObject" Target="../embeddings/oleObject304.bin"/><Relationship Id="rId4" Type="http://schemas.openxmlformats.org/officeDocument/2006/relationships/oleObject" Target="../embeddings/oleObject301.bin"/><Relationship Id="rId9" Type="http://schemas.openxmlformats.org/officeDocument/2006/relationships/image" Target="../media/image380.wmf"/><Relationship Id="rId14" Type="http://schemas.openxmlformats.org/officeDocument/2006/relationships/oleObject" Target="../embeddings/oleObject272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9.bin"/><Relationship Id="rId13" Type="http://schemas.openxmlformats.org/officeDocument/2006/relationships/image" Target="../media/image388.wmf"/><Relationship Id="rId18" Type="http://schemas.openxmlformats.org/officeDocument/2006/relationships/image" Target="../media/image390.wmf"/><Relationship Id="rId3" Type="http://schemas.openxmlformats.org/officeDocument/2006/relationships/image" Target="../media/image383.wmf"/><Relationship Id="rId7" Type="http://schemas.openxmlformats.org/officeDocument/2006/relationships/image" Target="../media/image385.wmf"/><Relationship Id="rId12" Type="http://schemas.openxmlformats.org/officeDocument/2006/relationships/oleObject" Target="../embeddings/oleObject311.bin"/><Relationship Id="rId17" Type="http://schemas.openxmlformats.org/officeDocument/2006/relationships/oleObject" Target="../embeddings/oleObject313.bin"/><Relationship Id="rId2" Type="http://schemas.openxmlformats.org/officeDocument/2006/relationships/oleObject" Target="../embeddings/oleObject306.bin"/><Relationship Id="rId16" Type="http://schemas.openxmlformats.org/officeDocument/2006/relationships/image" Target="../media/image389.wmf"/><Relationship Id="rId20" Type="http://schemas.openxmlformats.org/officeDocument/2006/relationships/image" Target="../media/image391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08.bin"/><Relationship Id="rId11" Type="http://schemas.openxmlformats.org/officeDocument/2006/relationships/image" Target="../media/image387.wmf"/><Relationship Id="rId5" Type="http://schemas.openxmlformats.org/officeDocument/2006/relationships/image" Target="../media/image384.wmf"/><Relationship Id="rId15" Type="http://schemas.openxmlformats.org/officeDocument/2006/relationships/oleObject" Target="../embeddings/oleObject312.bin"/><Relationship Id="rId10" Type="http://schemas.openxmlformats.org/officeDocument/2006/relationships/oleObject" Target="../embeddings/oleObject310.bin"/><Relationship Id="rId19" Type="http://schemas.openxmlformats.org/officeDocument/2006/relationships/oleObject" Target="../embeddings/oleObject314.bin"/><Relationship Id="rId4" Type="http://schemas.openxmlformats.org/officeDocument/2006/relationships/oleObject" Target="../embeddings/oleObject307.bin"/><Relationship Id="rId9" Type="http://schemas.openxmlformats.org/officeDocument/2006/relationships/image" Target="../media/image386.wmf"/><Relationship Id="rId14" Type="http://schemas.openxmlformats.org/officeDocument/2006/relationships/image" Target="../media/image34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8.bin"/><Relationship Id="rId13" Type="http://schemas.openxmlformats.org/officeDocument/2006/relationships/image" Target="../media/image396.wmf"/><Relationship Id="rId18" Type="http://schemas.openxmlformats.org/officeDocument/2006/relationships/oleObject" Target="../embeddings/oleObject323.bin"/><Relationship Id="rId3" Type="http://schemas.openxmlformats.org/officeDocument/2006/relationships/image" Target="../media/image392.wmf"/><Relationship Id="rId7" Type="http://schemas.openxmlformats.org/officeDocument/2006/relationships/image" Target="../media/image394.wmf"/><Relationship Id="rId12" Type="http://schemas.openxmlformats.org/officeDocument/2006/relationships/oleObject" Target="../embeddings/oleObject320.bin"/><Relationship Id="rId17" Type="http://schemas.openxmlformats.org/officeDocument/2006/relationships/image" Target="../media/image398.wmf"/><Relationship Id="rId2" Type="http://schemas.openxmlformats.org/officeDocument/2006/relationships/oleObject" Target="../embeddings/oleObject315.bin"/><Relationship Id="rId16" Type="http://schemas.openxmlformats.org/officeDocument/2006/relationships/oleObject" Target="../embeddings/oleObject32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17.bin"/><Relationship Id="rId11" Type="http://schemas.openxmlformats.org/officeDocument/2006/relationships/image" Target="../media/image395.wmf"/><Relationship Id="rId5" Type="http://schemas.openxmlformats.org/officeDocument/2006/relationships/image" Target="../media/image393.wmf"/><Relationship Id="rId15" Type="http://schemas.openxmlformats.org/officeDocument/2006/relationships/image" Target="../media/image397.wmf"/><Relationship Id="rId10" Type="http://schemas.openxmlformats.org/officeDocument/2006/relationships/oleObject" Target="../embeddings/oleObject319.bin"/><Relationship Id="rId19" Type="http://schemas.openxmlformats.org/officeDocument/2006/relationships/image" Target="../media/image399.wmf"/><Relationship Id="rId4" Type="http://schemas.openxmlformats.org/officeDocument/2006/relationships/oleObject" Target="../embeddings/oleObject316.bin"/><Relationship Id="rId9" Type="http://schemas.openxmlformats.org/officeDocument/2006/relationships/image" Target="../media/image389.wmf"/><Relationship Id="rId14" Type="http://schemas.openxmlformats.org/officeDocument/2006/relationships/oleObject" Target="../embeddings/oleObject321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7.bin"/><Relationship Id="rId13" Type="http://schemas.openxmlformats.org/officeDocument/2006/relationships/image" Target="../media/image404.wmf"/><Relationship Id="rId18" Type="http://schemas.openxmlformats.org/officeDocument/2006/relationships/oleObject" Target="../embeddings/oleObject332.bin"/><Relationship Id="rId3" Type="http://schemas.openxmlformats.org/officeDocument/2006/relationships/image" Target="../media/image400.wmf"/><Relationship Id="rId7" Type="http://schemas.openxmlformats.org/officeDocument/2006/relationships/image" Target="../media/image402.wmf"/><Relationship Id="rId12" Type="http://schemas.openxmlformats.org/officeDocument/2006/relationships/oleObject" Target="../embeddings/oleObject329.bin"/><Relationship Id="rId17" Type="http://schemas.openxmlformats.org/officeDocument/2006/relationships/image" Target="../media/image406.wmf"/><Relationship Id="rId2" Type="http://schemas.openxmlformats.org/officeDocument/2006/relationships/oleObject" Target="../embeddings/oleObject324.bin"/><Relationship Id="rId16" Type="http://schemas.openxmlformats.org/officeDocument/2006/relationships/oleObject" Target="../embeddings/oleObject33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26.bin"/><Relationship Id="rId11" Type="http://schemas.openxmlformats.org/officeDocument/2006/relationships/image" Target="../media/image396.wmf"/><Relationship Id="rId5" Type="http://schemas.openxmlformats.org/officeDocument/2006/relationships/image" Target="../media/image401.wmf"/><Relationship Id="rId15" Type="http://schemas.openxmlformats.org/officeDocument/2006/relationships/image" Target="../media/image405.wmf"/><Relationship Id="rId10" Type="http://schemas.openxmlformats.org/officeDocument/2006/relationships/oleObject" Target="../embeddings/oleObject328.bin"/><Relationship Id="rId19" Type="http://schemas.openxmlformats.org/officeDocument/2006/relationships/image" Target="../media/image407.wmf"/><Relationship Id="rId4" Type="http://schemas.openxmlformats.org/officeDocument/2006/relationships/oleObject" Target="../embeddings/oleObject325.bin"/><Relationship Id="rId9" Type="http://schemas.openxmlformats.org/officeDocument/2006/relationships/image" Target="../media/image403.wmf"/><Relationship Id="rId14" Type="http://schemas.openxmlformats.org/officeDocument/2006/relationships/oleObject" Target="../embeddings/oleObject330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wmf"/><Relationship Id="rId3" Type="http://schemas.openxmlformats.org/officeDocument/2006/relationships/image" Target="../media/image405.wmf"/><Relationship Id="rId7" Type="http://schemas.openxmlformats.org/officeDocument/2006/relationships/oleObject" Target="../embeddings/oleObject334.bin"/><Relationship Id="rId2" Type="http://schemas.openxmlformats.org/officeDocument/2006/relationships/oleObject" Target="../embeddings/oleObject33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jpg"/><Relationship Id="rId5" Type="http://schemas.openxmlformats.org/officeDocument/2006/relationships/image" Target="../media/image409.jpg"/><Relationship Id="rId10" Type="http://schemas.openxmlformats.org/officeDocument/2006/relationships/image" Target="../media/image412.wmf"/><Relationship Id="rId4" Type="http://schemas.openxmlformats.org/officeDocument/2006/relationships/image" Target="../media/image408.jpg"/><Relationship Id="rId9" Type="http://schemas.openxmlformats.org/officeDocument/2006/relationships/oleObject" Target="../embeddings/oleObject335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9.bin"/><Relationship Id="rId3" Type="http://schemas.openxmlformats.org/officeDocument/2006/relationships/image" Target="../media/image413.wmf"/><Relationship Id="rId7" Type="http://schemas.openxmlformats.org/officeDocument/2006/relationships/image" Target="../media/image415.wmf"/><Relationship Id="rId12" Type="http://schemas.openxmlformats.org/officeDocument/2006/relationships/image" Target="../media/image418.png"/><Relationship Id="rId2" Type="http://schemas.openxmlformats.org/officeDocument/2006/relationships/oleObject" Target="../embeddings/oleObject33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38.bin"/><Relationship Id="rId11" Type="http://schemas.openxmlformats.org/officeDocument/2006/relationships/image" Target="../media/image417.wmf"/><Relationship Id="rId5" Type="http://schemas.openxmlformats.org/officeDocument/2006/relationships/image" Target="../media/image414.wmf"/><Relationship Id="rId10" Type="http://schemas.openxmlformats.org/officeDocument/2006/relationships/oleObject" Target="../embeddings/oleObject340.bin"/><Relationship Id="rId4" Type="http://schemas.openxmlformats.org/officeDocument/2006/relationships/oleObject" Target="../embeddings/oleObject337.bin"/><Relationship Id="rId9" Type="http://schemas.openxmlformats.org/officeDocument/2006/relationships/image" Target="../media/image416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4.bin"/><Relationship Id="rId3" Type="http://schemas.openxmlformats.org/officeDocument/2006/relationships/image" Target="../media/image419.wmf"/><Relationship Id="rId7" Type="http://schemas.openxmlformats.org/officeDocument/2006/relationships/image" Target="../media/image421.wmf"/><Relationship Id="rId2" Type="http://schemas.openxmlformats.org/officeDocument/2006/relationships/oleObject" Target="../embeddings/oleObject34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3.bin"/><Relationship Id="rId11" Type="http://schemas.openxmlformats.org/officeDocument/2006/relationships/image" Target="../media/image340.wmf"/><Relationship Id="rId5" Type="http://schemas.openxmlformats.org/officeDocument/2006/relationships/image" Target="../media/image420.wmf"/><Relationship Id="rId10" Type="http://schemas.openxmlformats.org/officeDocument/2006/relationships/oleObject" Target="../embeddings/oleObject262.bin"/><Relationship Id="rId4" Type="http://schemas.openxmlformats.org/officeDocument/2006/relationships/oleObject" Target="../embeddings/oleObject342.bin"/><Relationship Id="rId9" Type="http://schemas.openxmlformats.org/officeDocument/2006/relationships/image" Target="../media/image422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8.bin"/><Relationship Id="rId13" Type="http://schemas.openxmlformats.org/officeDocument/2006/relationships/image" Target="../media/image427.wmf"/><Relationship Id="rId3" Type="http://schemas.openxmlformats.org/officeDocument/2006/relationships/image" Target="../media/image423.wmf"/><Relationship Id="rId7" Type="http://schemas.openxmlformats.org/officeDocument/2006/relationships/image" Target="../media/image425.wmf"/><Relationship Id="rId12" Type="http://schemas.openxmlformats.org/officeDocument/2006/relationships/oleObject" Target="../embeddings/oleObject350.bin"/><Relationship Id="rId17" Type="http://schemas.openxmlformats.org/officeDocument/2006/relationships/image" Target="../media/image429.wmf"/><Relationship Id="rId2" Type="http://schemas.openxmlformats.org/officeDocument/2006/relationships/oleObject" Target="../embeddings/oleObject345.bin"/><Relationship Id="rId16" Type="http://schemas.openxmlformats.org/officeDocument/2006/relationships/oleObject" Target="../embeddings/oleObject35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7.bin"/><Relationship Id="rId11" Type="http://schemas.openxmlformats.org/officeDocument/2006/relationships/image" Target="../media/image422.wmf"/><Relationship Id="rId5" Type="http://schemas.openxmlformats.org/officeDocument/2006/relationships/image" Target="../media/image424.wmf"/><Relationship Id="rId15" Type="http://schemas.openxmlformats.org/officeDocument/2006/relationships/image" Target="../media/image428.wmf"/><Relationship Id="rId10" Type="http://schemas.openxmlformats.org/officeDocument/2006/relationships/oleObject" Target="../embeddings/oleObject349.bin"/><Relationship Id="rId4" Type="http://schemas.openxmlformats.org/officeDocument/2006/relationships/oleObject" Target="../embeddings/oleObject346.bin"/><Relationship Id="rId9" Type="http://schemas.openxmlformats.org/officeDocument/2006/relationships/image" Target="../media/image426.wmf"/><Relationship Id="rId14" Type="http://schemas.openxmlformats.org/officeDocument/2006/relationships/oleObject" Target="../embeddings/oleObject351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6.bin"/><Relationship Id="rId13" Type="http://schemas.openxmlformats.org/officeDocument/2006/relationships/image" Target="../media/image434.wmf"/><Relationship Id="rId18" Type="http://schemas.openxmlformats.org/officeDocument/2006/relationships/image" Target="../media/image436.wmf"/><Relationship Id="rId3" Type="http://schemas.openxmlformats.org/officeDocument/2006/relationships/image" Target="../media/image430.wmf"/><Relationship Id="rId7" Type="http://schemas.openxmlformats.org/officeDocument/2006/relationships/image" Target="../media/image429.wmf"/><Relationship Id="rId12" Type="http://schemas.openxmlformats.org/officeDocument/2006/relationships/oleObject" Target="../embeddings/oleObject358.bin"/><Relationship Id="rId17" Type="http://schemas.openxmlformats.org/officeDocument/2006/relationships/oleObject" Target="../embeddings/oleObject359.bin"/><Relationship Id="rId2" Type="http://schemas.openxmlformats.org/officeDocument/2006/relationships/oleObject" Target="../embeddings/oleObject353.bin"/><Relationship Id="rId16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55.bin"/><Relationship Id="rId11" Type="http://schemas.openxmlformats.org/officeDocument/2006/relationships/image" Target="../media/image433.wmf"/><Relationship Id="rId5" Type="http://schemas.openxmlformats.org/officeDocument/2006/relationships/image" Target="../media/image431.wmf"/><Relationship Id="rId15" Type="http://schemas.openxmlformats.org/officeDocument/2006/relationships/image" Target="../media/image423.wmf"/><Relationship Id="rId10" Type="http://schemas.openxmlformats.org/officeDocument/2006/relationships/oleObject" Target="../embeddings/oleObject357.bin"/><Relationship Id="rId4" Type="http://schemas.openxmlformats.org/officeDocument/2006/relationships/oleObject" Target="../embeddings/oleObject354.bin"/><Relationship Id="rId9" Type="http://schemas.openxmlformats.org/officeDocument/2006/relationships/image" Target="../media/image432.wmf"/><Relationship Id="rId14" Type="http://schemas.openxmlformats.org/officeDocument/2006/relationships/oleObject" Target="../embeddings/oleObject34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3.bin"/><Relationship Id="rId13" Type="http://schemas.openxmlformats.org/officeDocument/2006/relationships/image" Target="../media/image424.wmf"/><Relationship Id="rId18" Type="http://schemas.openxmlformats.org/officeDocument/2006/relationships/oleObject" Target="../embeddings/oleObject367.bin"/><Relationship Id="rId3" Type="http://schemas.openxmlformats.org/officeDocument/2006/relationships/image" Target="../media/image437.wmf"/><Relationship Id="rId21" Type="http://schemas.openxmlformats.org/officeDocument/2006/relationships/image" Target="../media/image445.wmf"/><Relationship Id="rId7" Type="http://schemas.openxmlformats.org/officeDocument/2006/relationships/image" Target="../media/image439.wmf"/><Relationship Id="rId12" Type="http://schemas.openxmlformats.org/officeDocument/2006/relationships/oleObject" Target="../embeddings/oleObject346.bin"/><Relationship Id="rId17" Type="http://schemas.openxmlformats.org/officeDocument/2006/relationships/image" Target="../media/image443.wmf"/><Relationship Id="rId2" Type="http://schemas.openxmlformats.org/officeDocument/2006/relationships/oleObject" Target="../embeddings/oleObject360.bin"/><Relationship Id="rId16" Type="http://schemas.openxmlformats.org/officeDocument/2006/relationships/oleObject" Target="../embeddings/oleObject366.bin"/><Relationship Id="rId20" Type="http://schemas.openxmlformats.org/officeDocument/2006/relationships/oleObject" Target="../embeddings/oleObject36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62.bin"/><Relationship Id="rId11" Type="http://schemas.openxmlformats.org/officeDocument/2006/relationships/image" Target="../media/image441.wmf"/><Relationship Id="rId5" Type="http://schemas.openxmlformats.org/officeDocument/2006/relationships/image" Target="../media/image438.wmf"/><Relationship Id="rId15" Type="http://schemas.openxmlformats.org/officeDocument/2006/relationships/image" Target="../media/image442.wmf"/><Relationship Id="rId23" Type="http://schemas.openxmlformats.org/officeDocument/2006/relationships/image" Target="../media/image446.wmf"/><Relationship Id="rId10" Type="http://schemas.openxmlformats.org/officeDocument/2006/relationships/oleObject" Target="../embeddings/oleObject364.bin"/><Relationship Id="rId19" Type="http://schemas.openxmlformats.org/officeDocument/2006/relationships/image" Target="../media/image444.wmf"/><Relationship Id="rId4" Type="http://schemas.openxmlformats.org/officeDocument/2006/relationships/oleObject" Target="../embeddings/oleObject361.bin"/><Relationship Id="rId9" Type="http://schemas.openxmlformats.org/officeDocument/2006/relationships/image" Target="../media/image440.wmf"/><Relationship Id="rId14" Type="http://schemas.openxmlformats.org/officeDocument/2006/relationships/oleObject" Target="../embeddings/oleObject365.bin"/><Relationship Id="rId22" Type="http://schemas.openxmlformats.org/officeDocument/2006/relationships/oleObject" Target="../embeddings/oleObject369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7.wmf"/><Relationship Id="rId7" Type="http://schemas.openxmlformats.org/officeDocument/2006/relationships/image" Target="../media/image439.wmf"/><Relationship Id="rId2" Type="http://schemas.openxmlformats.org/officeDocument/2006/relationships/oleObject" Target="../embeddings/oleObject37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62.bin"/><Relationship Id="rId5" Type="http://schemas.openxmlformats.org/officeDocument/2006/relationships/image" Target="../media/image448.wmf"/><Relationship Id="rId4" Type="http://schemas.openxmlformats.org/officeDocument/2006/relationships/oleObject" Target="../embeddings/oleObject371.bin"/><Relationship Id="rId9" Type="http://schemas.openxmlformats.org/officeDocument/2006/relationships/image" Target="../media/image45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2.bin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wmf"/><Relationship Id="rId5" Type="http://schemas.openxmlformats.org/officeDocument/2006/relationships/oleObject" Target="../embeddings/oleObject373.bin"/><Relationship Id="rId4" Type="http://schemas.openxmlformats.org/officeDocument/2006/relationships/image" Target="../media/image453.w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gi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7.bin"/><Relationship Id="rId3" Type="http://schemas.openxmlformats.org/officeDocument/2006/relationships/image" Target="../media/image456.wmf"/><Relationship Id="rId7" Type="http://schemas.openxmlformats.org/officeDocument/2006/relationships/image" Target="../media/image458.wmf"/><Relationship Id="rId2" Type="http://schemas.openxmlformats.org/officeDocument/2006/relationships/oleObject" Target="../embeddings/oleObject37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76.bin"/><Relationship Id="rId11" Type="http://schemas.openxmlformats.org/officeDocument/2006/relationships/image" Target="../media/image460.wmf"/><Relationship Id="rId5" Type="http://schemas.openxmlformats.org/officeDocument/2006/relationships/image" Target="../media/image457.wmf"/><Relationship Id="rId10" Type="http://schemas.openxmlformats.org/officeDocument/2006/relationships/oleObject" Target="../embeddings/oleObject378.bin"/><Relationship Id="rId4" Type="http://schemas.openxmlformats.org/officeDocument/2006/relationships/oleObject" Target="../embeddings/oleObject375.bin"/><Relationship Id="rId9" Type="http://schemas.openxmlformats.org/officeDocument/2006/relationships/image" Target="../media/image459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2.bin"/><Relationship Id="rId13" Type="http://schemas.openxmlformats.org/officeDocument/2006/relationships/image" Target="../media/image466.wmf"/><Relationship Id="rId18" Type="http://schemas.openxmlformats.org/officeDocument/2006/relationships/oleObject" Target="../embeddings/oleObject387.bin"/><Relationship Id="rId3" Type="http://schemas.openxmlformats.org/officeDocument/2006/relationships/image" Target="../media/image461.wmf"/><Relationship Id="rId21" Type="http://schemas.openxmlformats.org/officeDocument/2006/relationships/image" Target="../media/image470.wmf"/><Relationship Id="rId7" Type="http://schemas.openxmlformats.org/officeDocument/2006/relationships/image" Target="../media/image463.wmf"/><Relationship Id="rId12" Type="http://schemas.openxmlformats.org/officeDocument/2006/relationships/oleObject" Target="../embeddings/oleObject384.bin"/><Relationship Id="rId17" Type="http://schemas.openxmlformats.org/officeDocument/2006/relationships/image" Target="../media/image468.wmf"/><Relationship Id="rId2" Type="http://schemas.openxmlformats.org/officeDocument/2006/relationships/oleObject" Target="../embeddings/oleObject379.bin"/><Relationship Id="rId16" Type="http://schemas.openxmlformats.org/officeDocument/2006/relationships/oleObject" Target="../embeddings/oleObject386.bin"/><Relationship Id="rId20" Type="http://schemas.openxmlformats.org/officeDocument/2006/relationships/oleObject" Target="../embeddings/oleObject38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81.bin"/><Relationship Id="rId11" Type="http://schemas.openxmlformats.org/officeDocument/2006/relationships/image" Target="../media/image465.wmf"/><Relationship Id="rId5" Type="http://schemas.openxmlformats.org/officeDocument/2006/relationships/image" Target="../media/image462.wmf"/><Relationship Id="rId15" Type="http://schemas.openxmlformats.org/officeDocument/2006/relationships/image" Target="../media/image467.wmf"/><Relationship Id="rId10" Type="http://schemas.openxmlformats.org/officeDocument/2006/relationships/oleObject" Target="../embeddings/oleObject383.bin"/><Relationship Id="rId19" Type="http://schemas.openxmlformats.org/officeDocument/2006/relationships/image" Target="../media/image469.wmf"/><Relationship Id="rId4" Type="http://schemas.openxmlformats.org/officeDocument/2006/relationships/oleObject" Target="../embeddings/oleObject380.bin"/><Relationship Id="rId9" Type="http://schemas.openxmlformats.org/officeDocument/2006/relationships/image" Target="../media/image464.wmf"/><Relationship Id="rId14" Type="http://schemas.openxmlformats.org/officeDocument/2006/relationships/oleObject" Target="../embeddings/oleObject385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2.bin"/><Relationship Id="rId13" Type="http://schemas.openxmlformats.org/officeDocument/2006/relationships/image" Target="../media/image476.wmf"/><Relationship Id="rId3" Type="http://schemas.openxmlformats.org/officeDocument/2006/relationships/image" Target="../media/image471.wmf"/><Relationship Id="rId7" Type="http://schemas.openxmlformats.org/officeDocument/2006/relationships/image" Target="../media/image473.wmf"/><Relationship Id="rId12" Type="http://schemas.openxmlformats.org/officeDocument/2006/relationships/oleObject" Target="../embeddings/oleObject394.bin"/><Relationship Id="rId2" Type="http://schemas.openxmlformats.org/officeDocument/2006/relationships/oleObject" Target="../embeddings/oleObject38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91.bin"/><Relationship Id="rId11" Type="http://schemas.openxmlformats.org/officeDocument/2006/relationships/image" Target="../media/image475.wmf"/><Relationship Id="rId5" Type="http://schemas.openxmlformats.org/officeDocument/2006/relationships/image" Target="../media/image472.wmf"/><Relationship Id="rId15" Type="http://schemas.openxmlformats.org/officeDocument/2006/relationships/image" Target="../media/image154.wmf"/><Relationship Id="rId10" Type="http://schemas.openxmlformats.org/officeDocument/2006/relationships/oleObject" Target="../embeddings/oleObject393.bin"/><Relationship Id="rId4" Type="http://schemas.openxmlformats.org/officeDocument/2006/relationships/oleObject" Target="../embeddings/oleObject390.bin"/><Relationship Id="rId9" Type="http://schemas.openxmlformats.org/officeDocument/2006/relationships/image" Target="../media/image474.wmf"/><Relationship Id="rId14" Type="http://schemas.openxmlformats.org/officeDocument/2006/relationships/oleObject" Target="../embeddings/oleObject78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8.bin"/><Relationship Id="rId3" Type="http://schemas.openxmlformats.org/officeDocument/2006/relationships/image" Target="../media/image477.wmf"/><Relationship Id="rId7" Type="http://schemas.openxmlformats.org/officeDocument/2006/relationships/image" Target="../media/image479.wmf"/><Relationship Id="rId2" Type="http://schemas.openxmlformats.org/officeDocument/2006/relationships/oleObject" Target="../embeddings/oleObject39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97.bin"/><Relationship Id="rId11" Type="http://schemas.openxmlformats.org/officeDocument/2006/relationships/image" Target="../media/image481.wmf"/><Relationship Id="rId5" Type="http://schemas.openxmlformats.org/officeDocument/2006/relationships/image" Target="../media/image478.wmf"/><Relationship Id="rId10" Type="http://schemas.openxmlformats.org/officeDocument/2006/relationships/oleObject" Target="../embeddings/oleObject399.bin"/><Relationship Id="rId4" Type="http://schemas.openxmlformats.org/officeDocument/2006/relationships/oleObject" Target="../embeddings/oleObject396.bin"/><Relationship Id="rId9" Type="http://schemas.openxmlformats.org/officeDocument/2006/relationships/image" Target="../media/image480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3.bin"/><Relationship Id="rId13" Type="http://schemas.openxmlformats.org/officeDocument/2006/relationships/image" Target="../media/image487.wmf"/><Relationship Id="rId3" Type="http://schemas.openxmlformats.org/officeDocument/2006/relationships/image" Target="../media/image482.wmf"/><Relationship Id="rId7" Type="http://schemas.openxmlformats.org/officeDocument/2006/relationships/image" Target="../media/image484.wmf"/><Relationship Id="rId12" Type="http://schemas.openxmlformats.org/officeDocument/2006/relationships/oleObject" Target="../embeddings/oleObject405.bin"/><Relationship Id="rId2" Type="http://schemas.openxmlformats.org/officeDocument/2006/relationships/oleObject" Target="../embeddings/oleObject40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02.bin"/><Relationship Id="rId11" Type="http://schemas.openxmlformats.org/officeDocument/2006/relationships/image" Target="../media/image486.wmf"/><Relationship Id="rId5" Type="http://schemas.openxmlformats.org/officeDocument/2006/relationships/image" Target="../media/image483.wmf"/><Relationship Id="rId10" Type="http://schemas.openxmlformats.org/officeDocument/2006/relationships/oleObject" Target="../embeddings/oleObject404.bin"/><Relationship Id="rId4" Type="http://schemas.openxmlformats.org/officeDocument/2006/relationships/oleObject" Target="../embeddings/oleObject401.bin"/><Relationship Id="rId9" Type="http://schemas.openxmlformats.org/officeDocument/2006/relationships/image" Target="../media/image48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9.bin"/><Relationship Id="rId13" Type="http://schemas.openxmlformats.org/officeDocument/2006/relationships/image" Target="../media/image493.wmf"/><Relationship Id="rId3" Type="http://schemas.openxmlformats.org/officeDocument/2006/relationships/image" Target="../media/image488.wmf"/><Relationship Id="rId7" Type="http://schemas.openxmlformats.org/officeDocument/2006/relationships/image" Target="../media/image490.wmf"/><Relationship Id="rId12" Type="http://schemas.openxmlformats.org/officeDocument/2006/relationships/oleObject" Target="../embeddings/oleObject411.bin"/><Relationship Id="rId2" Type="http://schemas.openxmlformats.org/officeDocument/2006/relationships/oleObject" Target="../embeddings/oleObject40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08.bin"/><Relationship Id="rId11" Type="http://schemas.openxmlformats.org/officeDocument/2006/relationships/image" Target="../media/image492.wmf"/><Relationship Id="rId5" Type="http://schemas.openxmlformats.org/officeDocument/2006/relationships/image" Target="../media/image489.wmf"/><Relationship Id="rId10" Type="http://schemas.openxmlformats.org/officeDocument/2006/relationships/oleObject" Target="../embeddings/oleObject410.bin"/><Relationship Id="rId4" Type="http://schemas.openxmlformats.org/officeDocument/2006/relationships/oleObject" Target="../embeddings/oleObject407.bin"/><Relationship Id="rId9" Type="http://schemas.openxmlformats.org/officeDocument/2006/relationships/image" Target="../media/image491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wmf"/><Relationship Id="rId2" Type="http://schemas.openxmlformats.org/officeDocument/2006/relationships/oleObject" Target="../embeddings/oleObject412.bin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6.bin"/><Relationship Id="rId13" Type="http://schemas.openxmlformats.org/officeDocument/2006/relationships/image" Target="../media/image499.wmf"/><Relationship Id="rId3" Type="http://schemas.openxmlformats.org/officeDocument/2006/relationships/image" Target="../media/image495.wmf"/><Relationship Id="rId7" Type="http://schemas.openxmlformats.org/officeDocument/2006/relationships/image" Target="../media/image490.wmf"/><Relationship Id="rId12" Type="http://schemas.openxmlformats.org/officeDocument/2006/relationships/oleObject" Target="../embeddings/oleObject418.bin"/><Relationship Id="rId2" Type="http://schemas.openxmlformats.org/officeDocument/2006/relationships/oleObject" Target="../embeddings/oleObject41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15.bin"/><Relationship Id="rId11" Type="http://schemas.openxmlformats.org/officeDocument/2006/relationships/image" Target="../media/image498.wmf"/><Relationship Id="rId5" Type="http://schemas.openxmlformats.org/officeDocument/2006/relationships/image" Target="../media/image496.wmf"/><Relationship Id="rId10" Type="http://schemas.openxmlformats.org/officeDocument/2006/relationships/oleObject" Target="../embeddings/oleObject417.bin"/><Relationship Id="rId4" Type="http://schemas.openxmlformats.org/officeDocument/2006/relationships/oleObject" Target="../embeddings/oleObject414.bin"/><Relationship Id="rId9" Type="http://schemas.openxmlformats.org/officeDocument/2006/relationships/image" Target="../media/image497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gif"/><Relationship Id="rId3" Type="http://schemas.openxmlformats.org/officeDocument/2006/relationships/oleObject" Target="../embeddings/oleObject419.bin"/><Relationship Id="rId7" Type="http://schemas.openxmlformats.org/officeDocument/2006/relationships/image" Target="../media/image504.gif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3.bin"/><Relationship Id="rId13" Type="http://schemas.openxmlformats.org/officeDocument/2006/relationships/image" Target="../media/image511.wmf"/><Relationship Id="rId3" Type="http://schemas.openxmlformats.org/officeDocument/2006/relationships/image" Target="../media/image506.wmf"/><Relationship Id="rId7" Type="http://schemas.openxmlformats.org/officeDocument/2006/relationships/image" Target="../media/image508.wmf"/><Relationship Id="rId12" Type="http://schemas.openxmlformats.org/officeDocument/2006/relationships/oleObject" Target="../embeddings/oleObject425.bin"/><Relationship Id="rId17" Type="http://schemas.openxmlformats.org/officeDocument/2006/relationships/image" Target="../media/image493.wmf"/><Relationship Id="rId2" Type="http://schemas.openxmlformats.org/officeDocument/2006/relationships/oleObject" Target="../embeddings/oleObject420.bin"/><Relationship Id="rId16" Type="http://schemas.openxmlformats.org/officeDocument/2006/relationships/oleObject" Target="../embeddings/oleObject41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22.bin"/><Relationship Id="rId11" Type="http://schemas.openxmlformats.org/officeDocument/2006/relationships/image" Target="../media/image510.wmf"/><Relationship Id="rId5" Type="http://schemas.openxmlformats.org/officeDocument/2006/relationships/image" Target="../media/image507.wmf"/><Relationship Id="rId15" Type="http://schemas.openxmlformats.org/officeDocument/2006/relationships/image" Target="../media/image512.wmf"/><Relationship Id="rId10" Type="http://schemas.openxmlformats.org/officeDocument/2006/relationships/oleObject" Target="../embeddings/oleObject424.bin"/><Relationship Id="rId4" Type="http://schemas.openxmlformats.org/officeDocument/2006/relationships/oleObject" Target="../embeddings/oleObject421.bin"/><Relationship Id="rId9" Type="http://schemas.openxmlformats.org/officeDocument/2006/relationships/image" Target="../media/image509.wmf"/><Relationship Id="rId14" Type="http://schemas.openxmlformats.org/officeDocument/2006/relationships/oleObject" Target="../embeddings/oleObject426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0.bin"/><Relationship Id="rId3" Type="http://schemas.openxmlformats.org/officeDocument/2006/relationships/image" Target="../media/image513.wmf"/><Relationship Id="rId7" Type="http://schemas.openxmlformats.org/officeDocument/2006/relationships/image" Target="../media/image515.wmf"/><Relationship Id="rId2" Type="http://schemas.openxmlformats.org/officeDocument/2006/relationships/oleObject" Target="../embeddings/oleObject42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29.bin"/><Relationship Id="rId11" Type="http://schemas.openxmlformats.org/officeDocument/2006/relationships/image" Target="../media/image517.wmf"/><Relationship Id="rId5" Type="http://schemas.openxmlformats.org/officeDocument/2006/relationships/image" Target="../media/image514.wmf"/><Relationship Id="rId10" Type="http://schemas.openxmlformats.org/officeDocument/2006/relationships/oleObject" Target="../embeddings/oleObject431.bin"/><Relationship Id="rId4" Type="http://schemas.openxmlformats.org/officeDocument/2006/relationships/oleObject" Target="../embeddings/oleObject428.bin"/><Relationship Id="rId9" Type="http://schemas.openxmlformats.org/officeDocument/2006/relationships/image" Target="../media/image516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5.bin"/><Relationship Id="rId3" Type="http://schemas.openxmlformats.org/officeDocument/2006/relationships/image" Target="../media/image518.wmf"/><Relationship Id="rId7" Type="http://schemas.openxmlformats.org/officeDocument/2006/relationships/image" Target="../media/image520.wmf"/><Relationship Id="rId2" Type="http://schemas.openxmlformats.org/officeDocument/2006/relationships/oleObject" Target="../embeddings/oleObject43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34.bin"/><Relationship Id="rId11" Type="http://schemas.openxmlformats.org/officeDocument/2006/relationships/image" Target="../media/image522.wmf"/><Relationship Id="rId5" Type="http://schemas.openxmlformats.org/officeDocument/2006/relationships/image" Target="../media/image519.wmf"/><Relationship Id="rId10" Type="http://schemas.openxmlformats.org/officeDocument/2006/relationships/oleObject" Target="../embeddings/oleObject436.bin"/><Relationship Id="rId4" Type="http://schemas.openxmlformats.org/officeDocument/2006/relationships/oleObject" Target="../embeddings/oleObject433.bin"/><Relationship Id="rId9" Type="http://schemas.openxmlformats.org/officeDocument/2006/relationships/image" Target="../media/image521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0.bin"/><Relationship Id="rId13" Type="http://schemas.openxmlformats.org/officeDocument/2006/relationships/oleObject" Target="../embeddings/oleObject442.bin"/><Relationship Id="rId3" Type="http://schemas.openxmlformats.org/officeDocument/2006/relationships/image" Target="../media/image523.wmf"/><Relationship Id="rId7" Type="http://schemas.openxmlformats.org/officeDocument/2006/relationships/image" Target="../media/image525.wmf"/><Relationship Id="rId12" Type="http://schemas.openxmlformats.org/officeDocument/2006/relationships/image" Target="../media/image527.wmf"/><Relationship Id="rId2" Type="http://schemas.openxmlformats.org/officeDocument/2006/relationships/oleObject" Target="../embeddings/oleObject437.bin"/><Relationship Id="rId16" Type="http://schemas.openxmlformats.org/officeDocument/2006/relationships/image" Target="../media/image529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39.bin"/><Relationship Id="rId11" Type="http://schemas.openxmlformats.org/officeDocument/2006/relationships/oleObject" Target="../embeddings/oleObject441.bin"/><Relationship Id="rId5" Type="http://schemas.openxmlformats.org/officeDocument/2006/relationships/image" Target="../media/image524.wmf"/><Relationship Id="rId15" Type="http://schemas.openxmlformats.org/officeDocument/2006/relationships/oleObject" Target="../embeddings/oleObject443.bin"/><Relationship Id="rId10" Type="http://schemas.openxmlformats.org/officeDocument/2006/relationships/image" Target="../media/image526.png"/><Relationship Id="rId4" Type="http://schemas.openxmlformats.org/officeDocument/2006/relationships/oleObject" Target="../embeddings/oleObject438.bin"/><Relationship Id="rId9" Type="http://schemas.openxmlformats.org/officeDocument/2006/relationships/image" Target="../media/image522.wmf"/><Relationship Id="rId14" Type="http://schemas.openxmlformats.org/officeDocument/2006/relationships/image" Target="../media/image528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wmf"/><Relationship Id="rId3" Type="http://schemas.openxmlformats.org/officeDocument/2006/relationships/oleObject" Target="../embeddings/oleObject444.bin"/><Relationship Id="rId7" Type="http://schemas.openxmlformats.org/officeDocument/2006/relationships/oleObject" Target="../embeddings/oleObject446.bin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2.wmf"/><Relationship Id="rId5" Type="http://schemas.openxmlformats.org/officeDocument/2006/relationships/oleObject" Target="../embeddings/oleObject445.bin"/><Relationship Id="rId10" Type="http://schemas.openxmlformats.org/officeDocument/2006/relationships/image" Target="../media/image534.wmf"/><Relationship Id="rId4" Type="http://schemas.openxmlformats.org/officeDocument/2006/relationships/image" Target="../media/image531.wmf"/><Relationship Id="rId9" Type="http://schemas.openxmlformats.org/officeDocument/2006/relationships/oleObject" Target="../embeddings/oleObject447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wmf"/><Relationship Id="rId3" Type="http://schemas.openxmlformats.org/officeDocument/2006/relationships/oleObject" Target="../embeddings/oleObject448.bin"/><Relationship Id="rId7" Type="http://schemas.openxmlformats.org/officeDocument/2006/relationships/oleObject" Target="../embeddings/oleObject450.bin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7.wmf"/><Relationship Id="rId5" Type="http://schemas.openxmlformats.org/officeDocument/2006/relationships/oleObject" Target="../embeddings/oleObject449.bin"/><Relationship Id="rId10" Type="http://schemas.openxmlformats.org/officeDocument/2006/relationships/image" Target="../media/image539.wmf"/><Relationship Id="rId4" Type="http://schemas.openxmlformats.org/officeDocument/2006/relationships/image" Target="../media/image536.wmf"/><Relationship Id="rId9" Type="http://schemas.openxmlformats.org/officeDocument/2006/relationships/oleObject" Target="../embeddings/oleObject45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手动输入 8">
            <a:extLst>
              <a:ext uri="{FF2B5EF4-FFF2-40B4-BE49-F238E27FC236}">
                <a16:creationId xmlns:a16="http://schemas.microsoft.com/office/drawing/2014/main" id="{DBE5C2AB-67A6-4FE6-B0FF-19D13C266885}"/>
              </a:ext>
            </a:extLst>
          </p:cNvPr>
          <p:cNvSpPr/>
          <p:nvPr/>
        </p:nvSpPr>
        <p:spPr>
          <a:xfrm rot="16200000" flipV="1">
            <a:off x="2012950" y="-2011362"/>
            <a:ext cx="836613" cy="4859337"/>
          </a:xfrm>
          <a:prstGeom prst="flowChartManualInpu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7000">
                <a:schemeClr val="accent1">
                  <a:lumMod val="75000"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D50119-E1EE-49F5-BD34-14AA9B6F4B7A}"/>
              </a:ext>
            </a:extLst>
          </p:cNvPr>
          <p:cNvSpPr txBox="1"/>
          <p:nvPr/>
        </p:nvSpPr>
        <p:spPr>
          <a:xfrm>
            <a:off x="2208213" y="1819275"/>
            <a:ext cx="7775575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量子力学基础</a:t>
            </a:r>
            <a:endParaRPr lang="en-US" altLang="zh-CN" sz="6000" b="1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36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itka Heading" panose="02000505000000020004" pitchFamily="2" charset="0"/>
                <a:ea typeface="微软雅黑" panose="020B0503020204020204" pitchFamily="34" charset="-122"/>
              </a:rPr>
              <a:t>Introduction to Quantum Mechanics</a:t>
            </a:r>
            <a:endParaRPr lang="zh-CN" altLang="en-US" sz="3600" b="1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Sitka Heading" panose="02000505000000020004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流程图: 手动输入 10">
            <a:extLst>
              <a:ext uri="{FF2B5EF4-FFF2-40B4-BE49-F238E27FC236}">
                <a16:creationId xmlns:a16="http://schemas.microsoft.com/office/drawing/2014/main" id="{4F26127F-2E7A-424A-B4CA-D76BDD7E24CF}"/>
              </a:ext>
            </a:extLst>
          </p:cNvPr>
          <p:cNvSpPr/>
          <p:nvPr/>
        </p:nvSpPr>
        <p:spPr>
          <a:xfrm rot="5400000" flipV="1">
            <a:off x="9344026" y="4010025"/>
            <a:ext cx="836612" cy="4859337"/>
          </a:xfrm>
          <a:prstGeom prst="flowChartManualInpu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7000">
                <a:schemeClr val="accent1">
                  <a:lumMod val="75000"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1" name="文本框 11">
            <a:extLst>
              <a:ext uri="{FF2B5EF4-FFF2-40B4-BE49-F238E27FC236}">
                <a16:creationId xmlns:a16="http://schemas.microsoft.com/office/drawing/2014/main" id="{8CAFB957-6419-486E-8874-51F7895A9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3808413"/>
            <a:ext cx="3276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主讲教师：柯 华</a:t>
            </a:r>
            <a:endParaRPr lang="en-US" altLang="zh-CN" sz="32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02" name="文本框 12">
            <a:extLst>
              <a:ext uri="{FF2B5EF4-FFF2-40B4-BE49-F238E27FC236}">
                <a16:creationId xmlns:a16="http://schemas.microsoft.com/office/drawing/2014/main" id="{F67BA706-8C90-4290-8DCE-01CBD7D6E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6208713"/>
            <a:ext cx="6711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科学园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C3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栋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410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室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 Email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hua_ke@hit.edu.cn</a:t>
            </a:r>
            <a:endParaRPr lang="zh-CN" altLang="en-US" sz="240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59EAE0-852F-4A09-87B9-4E9FEDAC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EF861929-D72F-41F4-8C0E-714035364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977" y="889725"/>
            <a:ext cx="393088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§1 </a:t>
            </a:r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量子力学的基本概念</a:t>
            </a: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14312F9F-A245-4EC2-9400-8B2113D74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977" y="2676636"/>
            <a:ext cx="321273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§2 </a:t>
            </a:r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sp>
        <p:nvSpPr>
          <p:cNvPr id="5" name="文本框 19">
            <a:extLst>
              <a:ext uri="{FF2B5EF4-FFF2-40B4-BE49-F238E27FC236}">
                <a16:creationId xmlns:a16="http://schemas.microsoft.com/office/drawing/2014/main" id="{132A8EC9-55BD-48AB-97A7-0E534E6EE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977" y="4473111"/>
            <a:ext cx="249459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§3 </a:t>
            </a:r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B11562-BA96-40F0-A199-A87FD523B696}"/>
              </a:ext>
            </a:extLst>
          </p:cNvPr>
          <p:cNvSpPr txBox="1"/>
          <p:nvPr/>
        </p:nvSpPr>
        <p:spPr>
          <a:xfrm>
            <a:off x="1173977" y="1369856"/>
            <a:ext cx="2108269" cy="1211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不确定性原理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态叠加原理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算符与物理量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64392D-0EEE-4975-B336-E1778991B31A}"/>
              </a:ext>
            </a:extLst>
          </p:cNvPr>
          <p:cNvSpPr txBox="1"/>
          <p:nvPr/>
        </p:nvSpPr>
        <p:spPr>
          <a:xfrm>
            <a:off x="1173977" y="3166448"/>
            <a:ext cx="3608680" cy="1211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哈密顿算符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能量算符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定态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动量算符与不确定度关系式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410277-E8CC-4C83-90CE-C50C91BB6491}"/>
              </a:ext>
            </a:extLst>
          </p:cNvPr>
          <p:cNvSpPr txBox="1"/>
          <p:nvPr/>
        </p:nvSpPr>
        <p:spPr>
          <a:xfrm>
            <a:off x="1173977" y="4943678"/>
            <a:ext cx="3865161" cy="1596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粒子的哈密顿量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粒子的流密度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一维无限深势阱、线性谐振子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势垒贯穿与透射系数</a:t>
            </a: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618E175A-0BD5-47A6-95ED-820DB28A8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828" y="908970"/>
            <a:ext cx="249459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§4 </a:t>
            </a:r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A56173-6B9C-45B8-9612-0F6BDA0EE106}"/>
              </a:ext>
            </a:extLst>
          </p:cNvPr>
          <p:cNvSpPr txBox="1"/>
          <p:nvPr/>
        </p:nvSpPr>
        <p:spPr>
          <a:xfrm>
            <a:off x="6468828" y="1379537"/>
            <a:ext cx="3608680" cy="1211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有心力场中的运动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库仑场中的运动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球坐标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B88E4FA1-47F9-4677-88DC-7A987AC5F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828" y="2686317"/>
            <a:ext cx="213552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§5 </a:t>
            </a:r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03BC89-F62C-4957-8A07-3C56FCAD6AEB}"/>
              </a:ext>
            </a:extLst>
          </p:cNvPr>
          <p:cNvSpPr txBox="1"/>
          <p:nvPr/>
        </p:nvSpPr>
        <p:spPr>
          <a:xfrm>
            <a:off x="6468828" y="3166448"/>
            <a:ext cx="5087355" cy="1596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算符的海森堡绘景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(Heisenberg picture)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与时间无关的微扰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与时间有关的微扰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跃迁概率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>
            <a:extLst>
              <a:ext uri="{FF2B5EF4-FFF2-40B4-BE49-F238E27FC236}">
                <a16:creationId xmlns:a16="http://schemas.microsoft.com/office/drawing/2014/main" id="{9A225DFB-E82D-4AD3-9A9F-5AB17F8FA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828" y="4786149"/>
            <a:ext cx="321273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§6 </a:t>
            </a:r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自旋与全同粒子</a:t>
            </a:r>
            <a:endParaRPr lang="zh-CN" altLang="en-US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2F5EDA-19AC-4546-8716-063B33A73955}"/>
              </a:ext>
            </a:extLst>
          </p:cNvPr>
          <p:cNvSpPr txBox="1"/>
          <p:nvPr/>
        </p:nvSpPr>
        <p:spPr>
          <a:xfrm>
            <a:off x="6468828" y="5266280"/>
            <a:ext cx="2326278" cy="1211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自旋算符与旋量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全同粒子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931B24-AF97-4080-904E-690D002AFE15}"/>
              </a:ext>
            </a:extLst>
          </p:cNvPr>
          <p:cNvSpPr txBox="1"/>
          <p:nvPr/>
        </p:nvSpPr>
        <p:spPr>
          <a:xfrm>
            <a:off x="1215267" y="70594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</p:spTree>
    <p:extLst>
      <p:ext uri="{BB962C8B-B14F-4D97-AF65-F5344CB8AC3E}">
        <p14:creationId xmlns:p14="http://schemas.microsoft.com/office/powerpoint/2010/main" val="4033262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53C47B-2891-4975-BD6E-B8DB2122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100</a:t>
            </a:fld>
            <a:endParaRPr lang="zh-CN" altLang="en-US" dirty="0"/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E33816B2-5307-42E7-8ED7-796B71B2F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387F89-E614-4F21-9214-4E5AFE7CA3C6}"/>
              </a:ext>
            </a:extLst>
          </p:cNvPr>
          <p:cNvSpPr txBox="1"/>
          <p:nvPr/>
        </p:nvSpPr>
        <p:spPr>
          <a:xfrm>
            <a:off x="756476" y="761908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自旋算符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3643655-9227-40E6-93B2-1C73A2224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30700"/>
              </p:ext>
            </p:extLst>
          </p:nvPr>
        </p:nvGraphicFramePr>
        <p:xfrm>
          <a:off x="3075742" y="2072271"/>
          <a:ext cx="319655" cy="528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34" imgH="241195" progId="Equation.DSMT4">
                  <p:embed/>
                </p:oleObj>
              </mc:Choice>
              <mc:Fallback>
                <p:oleObj name="Equation" r:id="rId2" imgW="152334" imgH="24119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5742" y="2072271"/>
                        <a:ext cx="319655" cy="5281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AA3A228-2CE2-4CA4-950C-E2E7B85EBB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310709"/>
              </p:ext>
            </p:extLst>
          </p:nvPr>
        </p:nvGraphicFramePr>
        <p:xfrm>
          <a:off x="2517486" y="2787214"/>
          <a:ext cx="2906504" cy="67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100" imgH="368300" progId="Equation.DSMT4">
                  <p:embed/>
                </p:oleObj>
              </mc:Choice>
              <mc:Fallback>
                <p:oleObj name="Equation" r:id="rId4" imgW="1562100" imgH="368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486" y="2787214"/>
                        <a:ext cx="2906504" cy="6734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2708BB0-D11A-409F-91CB-44DC94646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40418"/>
              </p:ext>
            </p:extLst>
          </p:nvPr>
        </p:nvGraphicFramePr>
        <p:xfrm>
          <a:off x="1269668" y="4945328"/>
          <a:ext cx="2831140" cy="647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1300" imgH="342900" progId="Equation.DSMT4">
                  <p:embed/>
                </p:oleObj>
              </mc:Choice>
              <mc:Fallback>
                <p:oleObj name="Equation" r:id="rId6" imgW="1511300" imgH="3429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9668" y="4945328"/>
                        <a:ext cx="2831140" cy="6478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">
            <a:extLst>
              <a:ext uri="{FF2B5EF4-FFF2-40B4-BE49-F238E27FC236}">
                <a16:creationId xmlns:a16="http://schemas.microsoft.com/office/drawing/2014/main" id="{53FAB93A-4E96-4E1F-BF8D-754661346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314" y="2095613"/>
            <a:ext cx="9108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一个线性算符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作用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离散变量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的函数上，所得的最普遍形式为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4CA3A48-DE80-4383-ABB2-4FBDC6699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275" y="2821110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矩阵元：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565BB128-4809-47E3-9366-DC0DE2A51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56" y="3641227"/>
            <a:ext cx="108958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每个函数对应一个态，粒子处于此态具有确定的 </a:t>
            </a:r>
            <a:r>
              <a:rPr kumimoji="0" lang="en-US" altLang="zh-CN" sz="2000" b="0" i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000" b="0" i="1" u="none" strike="noStrike" cap="none" normalizeH="0" baseline="-2500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值，</a:t>
            </a:r>
            <a:r>
              <a:rPr kumimoji="0" lang="zh-CN" altLang="zh-CN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线性算符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可以表示成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</a:t>
            </a:r>
            <a:r>
              <a:rPr kumimoji="0" lang="en-US" altLang="zh-CN" sz="200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+1)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</a:t>
            </a:r>
            <a:r>
              <a:rPr kumimoji="0" lang="en-US" altLang="zh-CN" sz="200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+1) 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的矩阵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2BA9CECD-6818-468D-8188-99151E02F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26456"/>
            <a:ext cx="34044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自旋算符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矩阵形式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57EB70CA-507F-48D0-ABCF-402EEB292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403" y="1457232"/>
            <a:ext cx="46955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0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自旋变量 </a:t>
            </a:r>
            <a:r>
              <a:rPr lang="el-GR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不同于坐标变量，是离散的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C24ECCEA-F06E-44B4-8BD6-B084E1A079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385665"/>
              </p:ext>
            </p:extLst>
          </p:nvPr>
        </p:nvGraphicFramePr>
        <p:xfrm>
          <a:off x="7224890" y="2795549"/>
          <a:ext cx="3426058" cy="67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41400" imgH="368280" progId="Equation.DSMT4">
                  <p:embed/>
                </p:oleObj>
              </mc:Choice>
              <mc:Fallback>
                <p:oleObj name="Equation" r:id="rId8" imgW="1841400" imgH="3682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AA3A228-2CE2-4CA4-950C-E2E7B85EBB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4890" y="2795549"/>
                        <a:ext cx="3426058" cy="6734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箭头: 右 23">
            <a:extLst>
              <a:ext uri="{FF2B5EF4-FFF2-40B4-BE49-F238E27FC236}">
                <a16:creationId xmlns:a16="http://schemas.microsoft.com/office/drawing/2014/main" id="{58C24ED7-294B-43E0-BB7E-72D6B0A1DAE2}"/>
              </a:ext>
            </a:extLst>
          </p:cNvPr>
          <p:cNvSpPr/>
          <p:nvPr/>
        </p:nvSpPr>
        <p:spPr>
          <a:xfrm>
            <a:off x="863109" y="5086645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166A6A09-D871-495E-BE15-E0F625A6E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4847" y="620808"/>
            <a:ext cx="225895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轴简并度：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7247C371-B23C-4671-9502-79034950F0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240522"/>
              </p:ext>
            </p:extLst>
          </p:nvPr>
        </p:nvGraphicFramePr>
        <p:xfrm>
          <a:off x="624356" y="4522391"/>
          <a:ext cx="657225" cy="44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68280" imgH="241200" progId="Equation.DSMT4">
                  <p:embed/>
                </p:oleObj>
              </mc:Choice>
              <mc:Fallback>
                <p:oleObj name="Equation" r:id="rId10" imgW="368280" imgH="2412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3643655-9227-40E6-93B2-1C73A22246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56" y="4522391"/>
                        <a:ext cx="657225" cy="448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47E76A41-411E-48FF-B8A2-9388DFEA43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594714"/>
              </p:ext>
            </p:extLst>
          </p:nvPr>
        </p:nvGraphicFramePr>
        <p:xfrm>
          <a:off x="4564414" y="4197356"/>
          <a:ext cx="4870537" cy="1981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111480" imgH="1244520" progId="Equation.DSMT4">
                  <p:embed/>
                </p:oleObj>
              </mc:Choice>
              <mc:Fallback>
                <p:oleObj name="Equation" r:id="rId12" imgW="3111480" imgH="124452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414" y="4197356"/>
                        <a:ext cx="4870537" cy="19815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箭头: 右 32">
            <a:extLst>
              <a:ext uri="{FF2B5EF4-FFF2-40B4-BE49-F238E27FC236}">
                <a16:creationId xmlns:a16="http://schemas.microsoft.com/office/drawing/2014/main" id="{43FC3698-7D9D-47A5-80E5-1F50C504C3D3}"/>
              </a:ext>
            </a:extLst>
          </p:cNvPr>
          <p:cNvSpPr/>
          <p:nvPr/>
        </p:nvSpPr>
        <p:spPr>
          <a:xfrm>
            <a:off x="4194975" y="5087032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C188ED7-02AF-4943-8EE3-FCE65A65838F}"/>
              </a:ext>
            </a:extLst>
          </p:cNvPr>
          <p:cNvGrpSpPr/>
          <p:nvPr/>
        </p:nvGrpSpPr>
        <p:grpSpPr>
          <a:xfrm>
            <a:off x="7791971" y="5534341"/>
            <a:ext cx="1904847" cy="1015732"/>
            <a:chOff x="7683770" y="5581525"/>
            <a:chExt cx="1904847" cy="101573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904388F-494A-4D50-AA35-ADFE96A26E8F}"/>
                </a:ext>
              </a:extLst>
            </p:cNvPr>
            <p:cNvSpPr/>
            <p:nvPr/>
          </p:nvSpPr>
          <p:spPr>
            <a:xfrm>
              <a:off x="7683770" y="5581525"/>
              <a:ext cx="1904847" cy="10155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CA098C82-313C-420F-82B6-60E23468BBE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4792247"/>
                </p:ext>
              </p:extLst>
            </p:nvPr>
          </p:nvGraphicFramePr>
          <p:xfrm>
            <a:off x="7715886" y="5591107"/>
            <a:ext cx="1789428" cy="1006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333440" imgH="736560" progId="Equation.DSMT4">
                    <p:embed/>
                  </p:oleObj>
                </mc:Choice>
                <mc:Fallback>
                  <p:oleObj name="Equation" r:id="rId14" imgW="1333440" imgH="73656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47E76A41-411E-48FF-B8A2-9388DFEA43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5886" y="5591107"/>
                          <a:ext cx="1789428" cy="10061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98661D2A-71B2-43F1-BDFC-9A7EA0446607}"/>
              </a:ext>
            </a:extLst>
          </p:cNvPr>
          <p:cNvSpPr/>
          <p:nvPr/>
        </p:nvSpPr>
        <p:spPr>
          <a:xfrm rot="16816418" flipH="1">
            <a:off x="6447753" y="4962166"/>
            <a:ext cx="603185" cy="1827787"/>
          </a:xfrm>
          <a:prstGeom prst="arc">
            <a:avLst>
              <a:gd name="adj1" fmla="val 16861609"/>
              <a:gd name="adj2" fmla="val 4632878"/>
            </a:avLst>
          </a:prstGeom>
          <a:ln w="349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B2C1344-FC86-42E4-8C79-6C147AC38E1A}"/>
              </a:ext>
            </a:extLst>
          </p:cNvPr>
          <p:cNvSpPr txBox="1"/>
          <p:nvPr/>
        </p:nvSpPr>
        <p:spPr>
          <a:xfrm>
            <a:off x="6060972" y="5566764"/>
            <a:ext cx="167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沿</a:t>
            </a:r>
            <a:r>
              <a:rPr kumimoji="0" lang="en-US" altLang="zh-CN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轴：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对角阵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D12FA9C-1EC2-4560-9A70-9FA2E9D63328}"/>
              </a:ext>
            </a:extLst>
          </p:cNvPr>
          <p:cNvSpPr txBox="1"/>
          <p:nvPr/>
        </p:nvSpPr>
        <p:spPr>
          <a:xfrm>
            <a:off x="8636648" y="4078283"/>
            <a:ext cx="2324259" cy="757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沿</a:t>
            </a:r>
            <a:r>
              <a:rPr kumimoji="0" lang="en-US" altLang="zh-CN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轴：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对称阵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ctr">
              <a:lnSpc>
                <a:spcPct val="125000"/>
              </a:lnSpc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主对角线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=0)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29E27CA-3A2D-4FDF-AC44-62CEE23B1709}"/>
              </a:ext>
            </a:extLst>
          </p:cNvPr>
          <p:cNvSpPr txBox="1"/>
          <p:nvPr/>
        </p:nvSpPr>
        <p:spPr>
          <a:xfrm>
            <a:off x="9296644" y="4760682"/>
            <a:ext cx="2207678" cy="757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沿</a:t>
            </a:r>
            <a:r>
              <a:rPr kumimoji="0" lang="en-US" altLang="zh-CN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轴：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反对称阵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ctr">
              <a:lnSpc>
                <a:spcPct val="125000"/>
              </a:lnSpc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主对角线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=0)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261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80CCFE-E736-40D5-BD73-CAB4988D4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101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7302F8AC-EA48-4FB8-95BF-A61263CB1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AA5028-5F37-43DF-8CD1-9D255440DF20}"/>
              </a:ext>
            </a:extLst>
          </p:cNvPr>
          <p:cNvSpPr txBox="1"/>
          <p:nvPr/>
        </p:nvSpPr>
        <p:spPr>
          <a:xfrm>
            <a:off x="756476" y="761908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自旋算符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EC1F01-F3E9-437B-8007-87E434502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8" y="1426456"/>
            <a:ext cx="20521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泡利矩阵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60A2CB1-45D8-419E-B9A1-4B2FE66985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108546"/>
              </p:ext>
            </p:extLst>
          </p:nvPr>
        </p:nvGraphicFramePr>
        <p:xfrm>
          <a:off x="2790256" y="1934104"/>
          <a:ext cx="306796" cy="736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34" imgH="393529" progId="Equation.DSMT4">
                  <p:embed/>
                </p:oleObj>
              </mc:Choice>
              <mc:Fallback>
                <p:oleObj name="Equation" r:id="rId2" imgW="152334" imgH="39352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256" y="1934104"/>
                        <a:ext cx="306796" cy="7363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3B4FBD0-0857-48E6-A678-6FA7CC404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762848"/>
              </p:ext>
            </p:extLst>
          </p:nvPr>
        </p:nvGraphicFramePr>
        <p:xfrm>
          <a:off x="9219120" y="2524888"/>
          <a:ext cx="1526159" cy="644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309" imgH="393529" progId="Equation.DSMT4">
                  <p:embed/>
                </p:oleObj>
              </mc:Choice>
              <mc:Fallback>
                <p:oleObj name="Equation" r:id="rId4" imgW="901309" imgH="39352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9120" y="2524888"/>
                        <a:ext cx="1526159" cy="6448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DE7AC56-3DE1-402E-9BE1-D60B9D25D7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724586"/>
              </p:ext>
            </p:extLst>
          </p:nvPr>
        </p:nvGraphicFramePr>
        <p:xfrm>
          <a:off x="5916465" y="2156123"/>
          <a:ext cx="236810" cy="403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102" imgH="177492" progId="Equation.DSMT4">
                  <p:embed/>
                </p:oleObj>
              </mc:Choice>
              <mc:Fallback>
                <p:oleObj name="Equation" r:id="rId6" imgW="114102" imgH="17749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465" y="2156123"/>
                        <a:ext cx="236810" cy="4039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379AC3C-A73F-4BCF-8A9D-3894C3ED5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996675"/>
              </p:ext>
            </p:extLst>
          </p:nvPr>
        </p:nvGraphicFramePr>
        <p:xfrm>
          <a:off x="5595144" y="2705771"/>
          <a:ext cx="1001712" cy="80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95085" imgH="393529" progId="Equation.DSMT4">
                  <p:embed/>
                </p:oleObj>
              </mc:Choice>
              <mc:Fallback>
                <p:oleObj name="Equation" r:id="rId8" imgW="495085" imgH="39352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144" y="2705771"/>
                        <a:ext cx="1001712" cy="8013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7F6577C-E55A-46EC-8960-0D73FCFEDA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913469"/>
              </p:ext>
            </p:extLst>
          </p:nvPr>
        </p:nvGraphicFramePr>
        <p:xfrm>
          <a:off x="3501964" y="3690281"/>
          <a:ext cx="5188063" cy="88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17640" imgH="457200" progId="Equation.DSMT4">
                  <p:embed/>
                </p:oleObj>
              </mc:Choice>
              <mc:Fallback>
                <p:oleObj name="Equation" r:id="rId10" imgW="271764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964" y="3690281"/>
                        <a:ext cx="5188063" cy="884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4A9F427-2EF8-4CDF-A1A9-7F7061FAB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347094"/>
              </p:ext>
            </p:extLst>
          </p:nvPr>
        </p:nvGraphicFramePr>
        <p:xfrm>
          <a:off x="4016677" y="4759175"/>
          <a:ext cx="5349875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501640" imgH="787320" progId="Equation.DSMT4">
                  <p:embed/>
                </p:oleObj>
              </mc:Choice>
              <mc:Fallback>
                <p:oleObj name="Equation" r:id="rId12" imgW="2501640" imgH="7873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677" y="4759175"/>
                        <a:ext cx="5349875" cy="1752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8C8B628A-8A6B-4E03-99F3-0FF3E3051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726" y="2105264"/>
            <a:ext cx="80287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在自旋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的重要情形下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算符    的矩阵变为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矩阵：</a:t>
            </a:r>
            <a:endParaRPr kumimoji="0" lang="zh-CN" altLang="zh-CN" sz="24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7220255-355F-4121-8F04-7C2632CAE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445" y="3870515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定义：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2DED9CD-5FA3-4677-ADF5-2E120959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178" y="5362533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0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400" b="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泡利矩阵的性质</a:t>
            </a:r>
            <a:r>
              <a:rPr kumimoji="0" lang="zh-CN" altLang="en-US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FE0CD5-2586-4347-AED2-A4FEF3FB3BAA}"/>
              </a:ext>
            </a:extLst>
          </p:cNvPr>
          <p:cNvGrpSpPr/>
          <p:nvPr/>
        </p:nvGrpSpPr>
        <p:grpSpPr>
          <a:xfrm>
            <a:off x="7776594" y="199135"/>
            <a:ext cx="4068661" cy="1733507"/>
            <a:chOff x="7694812" y="234892"/>
            <a:chExt cx="4259500" cy="181481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343D076-E2D9-4DED-981D-24ABE721EEB7}"/>
                </a:ext>
              </a:extLst>
            </p:cNvPr>
            <p:cNvSpPr/>
            <p:nvPr/>
          </p:nvSpPr>
          <p:spPr>
            <a:xfrm>
              <a:off x="7694812" y="234892"/>
              <a:ext cx="4259500" cy="18148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FA6CF7B-6B54-4D42-A325-30AD988F20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0383365"/>
                </p:ext>
              </p:extLst>
            </p:nvPr>
          </p:nvGraphicFramePr>
          <p:xfrm>
            <a:off x="7835317" y="315477"/>
            <a:ext cx="4036432" cy="1642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3111480" imgH="1244520" progId="Equation.DSMT4">
                    <p:embed/>
                  </p:oleObj>
                </mc:Choice>
                <mc:Fallback>
                  <p:oleObj name="Equation" r:id="rId14" imgW="3111480" imgH="12445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47E76A41-411E-48FF-B8A2-9388DFEA43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35317" y="315477"/>
                          <a:ext cx="4036432" cy="164221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弧形 22">
            <a:extLst>
              <a:ext uri="{FF2B5EF4-FFF2-40B4-BE49-F238E27FC236}">
                <a16:creationId xmlns:a16="http://schemas.microsoft.com/office/drawing/2014/main" id="{E220B5F9-4804-4EB4-9EC4-6E8D41767757}"/>
              </a:ext>
            </a:extLst>
          </p:cNvPr>
          <p:cNvSpPr/>
          <p:nvPr/>
        </p:nvSpPr>
        <p:spPr>
          <a:xfrm rot="3011315">
            <a:off x="8468670" y="1610995"/>
            <a:ext cx="603185" cy="1827787"/>
          </a:xfrm>
          <a:prstGeom prst="arc">
            <a:avLst>
              <a:gd name="adj1" fmla="val 16861609"/>
              <a:gd name="adj2" fmla="val 4632878"/>
            </a:avLst>
          </a:prstGeom>
          <a:ln w="349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A043CB-5B7C-4396-9393-2BA97FEBD3D8}"/>
              </a:ext>
            </a:extLst>
          </p:cNvPr>
          <p:cNvSpPr txBox="1"/>
          <p:nvPr/>
        </p:nvSpPr>
        <p:spPr>
          <a:xfrm>
            <a:off x="8973519" y="3868435"/>
            <a:ext cx="1510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泡利矩阵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2244365-9D12-4D81-98C2-D4886A9EF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352" y="5991843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0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0" i="0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反对易</a:t>
            </a:r>
          </a:p>
        </p:txBody>
      </p:sp>
    </p:spTree>
    <p:extLst>
      <p:ext uri="{BB962C8B-B14F-4D97-AF65-F5344CB8AC3E}">
        <p14:creationId xmlns:p14="http://schemas.microsoft.com/office/powerpoint/2010/main" val="41648848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502652-C9FA-4AF9-BD14-1A912E0D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102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3027ED97-587F-4A66-835D-60B830C95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69A78E-7689-441C-BFB6-B7E999A149D6}"/>
              </a:ext>
            </a:extLst>
          </p:cNvPr>
          <p:cNvSpPr txBox="1"/>
          <p:nvPr/>
        </p:nvSpPr>
        <p:spPr>
          <a:xfrm>
            <a:off x="756476" y="761908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自旋算符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1E491F5-4697-43E9-9971-1FE22BB4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26456"/>
            <a:ext cx="60050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绕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轴转动下自旋算符波函数的性质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94AB93D-0901-4F37-9CF9-D95663A6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726" y="2105264"/>
            <a:ext cx="89395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假定绕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轴转动无限小角 </a:t>
            </a:r>
            <a:r>
              <a:rPr kumimoji="0" lang="el-GR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，该转动的算符通过自旋算符表示为</a:t>
            </a:r>
            <a:endParaRPr kumimoji="0" lang="zh-CN" altLang="zh-CN" sz="24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6C17DEF-2792-49CD-916E-8DECDEC0A2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573955"/>
              </p:ext>
            </p:extLst>
          </p:nvPr>
        </p:nvGraphicFramePr>
        <p:xfrm>
          <a:off x="5504596" y="2659878"/>
          <a:ext cx="1266630" cy="479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09480" imgH="228600" progId="Equation.DSMT4">
                  <p:embed/>
                </p:oleObj>
              </mc:Choice>
              <mc:Fallback>
                <p:oleObj name="Equation" r:id="rId2" imgW="609480" imgH="2286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379AC3C-A73F-4BCF-8A9D-3894C3ED5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4596" y="2659878"/>
                        <a:ext cx="1266630" cy="4798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21F3999-78CF-4170-B094-2C697135D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11" y="3236053"/>
            <a:ext cx="57822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波函数组 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变成 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+ </a:t>
            </a:r>
            <a:r>
              <a:rPr kumimoji="0" lang="el-GR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，其中：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kumimoji="0" lang="zh-CN" altLang="zh-CN" sz="24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1875E7F-3EA2-4B8E-9E62-1BB18E1BFF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05939"/>
              </p:ext>
            </p:extLst>
          </p:nvPr>
        </p:nvGraphicFramePr>
        <p:xfrm>
          <a:off x="6627303" y="3236053"/>
          <a:ext cx="4257199" cy="495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09680" imgH="253800" progId="Equation.DSMT4">
                  <p:embed/>
                </p:oleObj>
              </mc:Choice>
              <mc:Fallback>
                <p:oleObj name="Equation" r:id="rId4" imgW="2209680" imgH="2538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6C17DEF-2792-49CD-916E-8DECDEC0A2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7303" y="3236053"/>
                        <a:ext cx="4257199" cy="4954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0B437C7-2297-4556-8A18-933136A91158}"/>
              </a:ext>
            </a:extLst>
          </p:cNvPr>
          <p:cNvCxnSpPr>
            <a:cxnSpLocks/>
          </p:cNvCxnSpPr>
          <p:nvPr/>
        </p:nvCxnSpPr>
        <p:spPr>
          <a:xfrm>
            <a:off x="4779438" y="3683419"/>
            <a:ext cx="66501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9E10480-A4DE-4099-9225-042A9AAB0D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44982"/>
              </p:ext>
            </p:extLst>
          </p:nvPr>
        </p:nvGraphicFramePr>
        <p:xfrm>
          <a:off x="8610600" y="2861867"/>
          <a:ext cx="1626271" cy="374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17440" imgH="253800" progId="Equation.DSMT4">
                  <p:embed/>
                </p:oleObj>
              </mc:Choice>
              <mc:Fallback>
                <p:oleObj name="Equation" r:id="rId6" imgW="1117440" imgH="2538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A1875E7F-3EA2-4B8E-9E62-1BB18E1BFF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2861867"/>
                        <a:ext cx="1626271" cy="374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FB3B1F68-106D-447D-BEC0-6D4B189C4D2F}"/>
              </a:ext>
            </a:extLst>
          </p:cNvPr>
          <p:cNvSpPr/>
          <p:nvPr/>
        </p:nvSpPr>
        <p:spPr>
          <a:xfrm>
            <a:off x="4981805" y="4167963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11C47E0B-4550-460F-A791-BC12EFC61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320" y="4085734"/>
            <a:ext cx="29370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0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l-GR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ψ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kumimoji="0" lang="el-GR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kumimoji="0" lang="en-US" altLang="zh-CN" sz="2000" b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000" b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化为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微分形式</a:t>
            </a:r>
            <a:endParaRPr kumimoji="0" lang="zh-CN" altLang="en-US" sz="2000" b="0" i="0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B800037C-2F08-4B74-A225-DBF3553448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256096"/>
              </p:ext>
            </p:extLst>
          </p:nvPr>
        </p:nvGraphicFramePr>
        <p:xfrm>
          <a:off x="5365576" y="3866810"/>
          <a:ext cx="1458400" cy="809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1760" imgH="419040" progId="Equation.DSMT4">
                  <p:embed/>
                </p:oleObj>
              </mc:Choice>
              <mc:Fallback>
                <p:oleObj name="Equation" r:id="rId8" imgW="761760" imgH="4190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A1875E7F-3EA2-4B8E-9E62-1BB18E1BFF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576" y="3866810"/>
                        <a:ext cx="1458400" cy="8090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2">
            <a:extLst>
              <a:ext uri="{FF2B5EF4-FFF2-40B4-BE49-F238E27FC236}">
                <a16:creationId xmlns:a16="http://schemas.microsoft.com/office/drawing/2014/main" id="{451E87AC-B2E0-4285-BE69-5EBF3C81D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023" y="4811171"/>
            <a:ext cx="47222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0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对两边求积分，并代入 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0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 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ψ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’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ψ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sz="2000" b="0" i="0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0E87ED7D-803E-4722-9A62-552D46A0A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976" y="4085734"/>
            <a:ext cx="43156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0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为作区分，转动后的波函数写为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ψ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’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sz="2000" b="0" i="0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7FDE49DA-BE72-4FB5-8E43-24DCAA4D6CC3}"/>
              </a:ext>
            </a:extLst>
          </p:cNvPr>
          <p:cNvSpPr/>
          <p:nvPr/>
        </p:nvSpPr>
        <p:spPr>
          <a:xfrm>
            <a:off x="5693054" y="4920856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19D0BEAF-E203-432B-A27B-5173F2907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762645"/>
              </p:ext>
            </p:extLst>
          </p:nvPr>
        </p:nvGraphicFramePr>
        <p:xfrm>
          <a:off x="6130925" y="4772025"/>
          <a:ext cx="225901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55600" imgH="253800" progId="Equation.DSMT4">
                  <p:embed/>
                </p:oleObj>
              </mc:Choice>
              <mc:Fallback>
                <p:oleObj name="Equation" r:id="rId10" imgW="1155600" imgH="2538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B800037C-2F08-4B74-A225-DBF3553448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925" y="4772025"/>
                        <a:ext cx="2259013" cy="500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7">
            <a:extLst>
              <a:ext uri="{FF2B5EF4-FFF2-40B4-BE49-F238E27FC236}">
                <a16:creationId xmlns:a16="http://schemas.microsoft.com/office/drawing/2014/main" id="{A61C4D96-902F-42D6-952F-25CF54C26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023" y="5378644"/>
            <a:ext cx="2658474" cy="903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>
              <a:lnSpc>
                <a:spcPct val="125000"/>
              </a:lnSpc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2</a:t>
            </a:r>
            <a:r>
              <a:rPr kumimoji="0" lang="el-GR" altLang="zh-CN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π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25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坐标系绕轴旋转一周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kumimoji="0" lang="zh-CN" altLang="zh-CN" sz="20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96E6C234-F899-4F55-9679-CFE06B426C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355034"/>
              </p:ext>
            </p:extLst>
          </p:nvPr>
        </p:nvGraphicFramePr>
        <p:xfrm>
          <a:off x="3664492" y="5597415"/>
          <a:ext cx="3933087" cy="518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33360" imgH="279360" progId="Equation.DSMT4">
                  <p:embed/>
                </p:oleObj>
              </mc:Choice>
              <mc:Fallback>
                <p:oleObj name="Equation" r:id="rId12" imgW="2133360" imgH="27936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19D0BEAF-E203-432B-A27B-5173F29074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4492" y="5597415"/>
                        <a:ext cx="3933087" cy="5180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左大括号 22">
            <a:extLst>
              <a:ext uri="{FF2B5EF4-FFF2-40B4-BE49-F238E27FC236}">
                <a16:creationId xmlns:a16="http://schemas.microsoft.com/office/drawing/2014/main" id="{8C933147-9683-4A4B-A51B-77FB72EECC93}"/>
              </a:ext>
            </a:extLst>
          </p:cNvPr>
          <p:cNvSpPr/>
          <p:nvPr/>
        </p:nvSpPr>
        <p:spPr>
          <a:xfrm>
            <a:off x="7690536" y="5558269"/>
            <a:ext cx="130076" cy="647479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FCECEA96-39F7-4A83-8923-1249C1DBD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92365"/>
              </p:ext>
            </p:extLst>
          </p:nvPr>
        </p:nvGraphicFramePr>
        <p:xfrm>
          <a:off x="7913569" y="5937688"/>
          <a:ext cx="1787333" cy="442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28520" imgH="253800" progId="Equation.DSMT4">
                  <p:embed/>
                </p:oleObj>
              </mc:Choice>
              <mc:Fallback>
                <p:oleObj name="Equation" r:id="rId14" imgW="1028520" imgH="25380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96E6C234-F899-4F55-9679-CFE06B426C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3569" y="5937688"/>
                        <a:ext cx="1787333" cy="4429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7">
            <a:extLst>
              <a:ext uri="{FF2B5EF4-FFF2-40B4-BE49-F238E27FC236}">
                <a16:creationId xmlns:a16="http://schemas.microsoft.com/office/drawing/2014/main" id="{F25AC370-DE25-4252-9899-F94263C7B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6729" y="5272088"/>
            <a:ext cx="988835" cy="44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>
              <a:lnSpc>
                <a:spcPct val="125000"/>
              </a:lnSpc>
            </a:pP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玻色子</a:t>
            </a:r>
            <a:endParaRPr kumimoji="0" lang="zh-CN" altLang="zh-CN" sz="20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A46CC0FB-0EB3-4DA1-B170-A0C46F1B7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703940"/>
              </p:ext>
            </p:extLst>
          </p:nvPr>
        </p:nvGraphicFramePr>
        <p:xfrm>
          <a:off x="7948647" y="5313707"/>
          <a:ext cx="16319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939600" imgH="253800" progId="Equation.DSMT4">
                  <p:embed/>
                </p:oleObj>
              </mc:Choice>
              <mc:Fallback>
                <p:oleObj name="Equation" r:id="rId16" imgW="939600" imgH="2538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FCECEA96-39F7-4A83-8923-1249C1DBD5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8647" y="5313707"/>
                        <a:ext cx="1631950" cy="442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7">
            <a:extLst>
              <a:ext uri="{FF2B5EF4-FFF2-40B4-BE49-F238E27FC236}">
                <a16:creationId xmlns:a16="http://schemas.microsoft.com/office/drawing/2014/main" id="{A1A93635-FE6A-4FFC-9193-5B752AA57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6729" y="5882008"/>
            <a:ext cx="988835" cy="44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>
              <a:lnSpc>
                <a:spcPct val="125000"/>
              </a:lnSpc>
            </a:pP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费米子</a:t>
            </a:r>
            <a:endParaRPr kumimoji="0" lang="zh-CN" altLang="zh-CN" sz="20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752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D5C667AB-433F-4328-A58F-D926DEC0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72" y="646052"/>
            <a:ext cx="2957583" cy="225151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ED2E6D-8FFC-4594-8B3D-190FBAB4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103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8ACB93FB-0F86-456B-8F26-A9ABAC9EF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8AAA43-905A-4E62-925E-D436BDF44952}"/>
              </a:ext>
            </a:extLst>
          </p:cNvPr>
          <p:cNvSpPr txBox="1"/>
          <p:nvPr/>
        </p:nvSpPr>
        <p:spPr>
          <a:xfrm>
            <a:off x="756476" y="76190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旋量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B9D451D-BDE3-461F-8DC6-3D709C7E8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5" y="1377854"/>
            <a:ext cx="61644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明确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：自旋算符波函数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l-GR" altLang="zh-CN" sz="2400" b="1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一组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l-GR" altLang="zh-CN" sz="2400" b="1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l-GR" altLang="zh-CN" sz="2400" b="1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CC4D18-ADD3-4C9A-86E4-0EA45836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2046541"/>
            <a:ext cx="52072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en-US" altLang="zh-CN" sz="240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：波函数只有一个分量 </a:t>
            </a:r>
            <a:r>
              <a:rPr kumimoji="0" lang="el-GR" altLang="zh-CN" sz="240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  <a:endParaRPr kumimoji="0" lang="zh-CN" altLang="zh-CN" sz="24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B2EDE7B-830B-4460-941A-3F9EB0626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373514"/>
              </p:ext>
            </p:extLst>
          </p:nvPr>
        </p:nvGraphicFramePr>
        <p:xfrm>
          <a:off x="5827908" y="2046540"/>
          <a:ext cx="1921315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66680" imgH="253800" progId="Equation.DSMT4">
                  <p:embed/>
                </p:oleObj>
              </mc:Choice>
              <mc:Fallback>
                <p:oleObj name="Equation" r:id="rId3" imgW="1066680" imgH="2538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9E10480-A4DE-4099-9225-042A9AAB0D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7908" y="2046540"/>
                        <a:ext cx="1921315" cy="4616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423B40A-55E9-424D-883A-338F4468FF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129065"/>
              </p:ext>
            </p:extLst>
          </p:nvPr>
        </p:nvGraphicFramePr>
        <p:xfrm>
          <a:off x="1705520" y="2760759"/>
          <a:ext cx="2085552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55600" imgH="253800" progId="Equation.DSMT4">
                  <p:embed/>
                </p:oleObj>
              </mc:Choice>
              <mc:Fallback>
                <p:oleObj name="Equation" r:id="rId5" imgW="1155600" imgH="2538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19D0BEAF-E203-432B-A27B-5173F29074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5520" y="2760759"/>
                        <a:ext cx="2085552" cy="4616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箭头: 右 8">
            <a:extLst>
              <a:ext uri="{FF2B5EF4-FFF2-40B4-BE49-F238E27FC236}">
                <a16:creationId xmlns:a16="http://schemas.microsoft.com/office/drawing/2014/main" id="{64EB981C-4489-4999-81DB-04D4EB81E766}"/>
              </a:ext>
            </a:extLst>
          </p:cNvPr>
          <p:cNvSpPr/>
          <p:nvPr/>
        </p:nvSpPr>
        <p:spPr>
          <a:xfrm>
            <a:off x="3866574" y="2897825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1A307F3-8937-4FB1-8EEE-124E6855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481" y="2732935"/>
            <a:ext cx="73578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el-GR" altLang="zh-CN" sz="240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在坐标系任意转动下都不变，因此</a:t>
            </a:r>
            <a:r>
              <a:rPr kumimoji="0" lang="el-GR" altLang="zh-CN" sz="240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kumimoji="0" lang="el-GR" altLang="zh-CN" sz="240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是标量</a:t>
            </a:r>
            <a:endParaRPr kumimoji="0" lang="zh-CN" altLang="zh-CN" sz="24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7">
                <a:extLst>
                  <a:ext uri="{FF2B5EF4-FFF2-40B4-BE49-F238E27FC236}">
                    <a16:creationId xmlns:a16="http://schemas.microsoft.com/office/drawing/2014/main" id="{9B882C7E-79FD-442A-8A77-E6A33894E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476" y="3338097"/>
                <a:ext cx="8647584" cy="745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/>
                <a:r>
                  <a:rPr kumimoji="0" lang="en-US" altLang="zh-CN" sz="2400" i="1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kumimoji="0" lang="en-US" altLang="zh-CN" sz="240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i="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i="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zh-CN" altLang="en-US" sz="24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：波函数有两个分量 </a:t>
                </a:r>
                <a:r>
                  <a:rPr kumimoji="0" lang="el-GR" altLang="zh-CN" sz="240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ψ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0" lang="zh-CN" altLang="en-US" sz="24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l-GR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ψ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0" lang="zh-CN" altLang="en-US" sz="240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，此时 </a:t>
                </a:r>
                <a:r>
                  <a:rPr lang="el-GR" altLang="zh-CN" sz="2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ψ</a:t>
                </a:r>
                <a:r>
                  <a:rPr kumimoji="0" lang="zh-CN" altLang="en-US" sz="240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不再是标量</a:t>
                </a:r>
                <a:endParaRPr kumimoji="0" lang="zh-CN" altLang="zh-CN" sz="240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7">
                <a:extLst>
                  <a:ext uri="{FF2B5EF4-FFF2-40B4-BE49-F238E27FC236}">
                    <a16:creationId xmlns:a16="http://schemas.microsoft.com/office/drawing/2014/main" id="{9B882C7E-79FD-442A-8A77-E6A33894E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6476" y="3338097"/>
                <a:ext cx="8647584" cy="745460"/>
              </a:xfrm>
              <a:prstGeom prst="rect">
                <a:avLst/>
              </a:prstGeom>
              <a:blipFill>
                <a:blip r:embed="rId8"/>
                <a:stretch>
                  <a:fillRect l="-10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右 11">
            <a:extLst>
              <a:ext uri="{FF2B5EF4-FFF2-40B4-BE49-F238E27FC236}">
                <a16:creationId xmlns:a16="http://schemas.microsoft.com/office/drawing/2014/main" id="{3B21DF97-60CC-4C7F-B1AE-EAD45C1336C1}"/>
              </a:ext>
            </a:extLst>
          </p:cNvPr>
          <p:cNvSpPr/>
          <p:nvPr/>
        </p:nvSpPr>
        <p:spPr>
          <a:xfrm>
            <a:off x="3484040" y="4969959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B589600-E952-4864-A141-A7DFE4AA5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610980"/>
              </p:ext>
            </p:extLst>
          </p:nvPr>
        </p:nvGraphicFramePr>
        <p:xfrm>
          <a:off x="4814887" y="4249564"/>
          <a:ext cx="2562225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22360" imgH="914400" progId="Equation.DSMT4">
                  <p:embed/>
                </p:oleObj>
              </mc:Choice>
              <mc:Fallback>
                <p:oleObj name="Equation" r:id="rId9" imgW="1422360" imgH="9144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B2EDE7B-830B-4460-941A-3F9EB0626F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887" y="4249564"/>
                        <a:ext cx="2562225" cy="165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C8979BF-5A4C-4EE8-A56B-69497A9D8B3D}"/>
              </a:ext>
            </a:extLst>
          </p:cNvPr>
          <p:cNvSpPr txBox="1"/>
          <p:nvPr/>
        </p:nvSpPr>
        <p:spPr>
          <a:xfrm>
            <a:off x="3860005" y="4840232"/>
            <a:ext cx="1130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定义：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CCF8D5-A2B9-43DA-A29D-1FFE9FBFCE97}"/>
              </a:ext>
            </a:extLst>
          </p:cNvPr>
          <p:cNvSpPr txBox="1"/>
          <p:nvPr/>
        </p:nvSpPr>
        <p:spPr>
          <a:xfrm>
            <a:off x="7628061" y="4840231"/>
            <a:ext cx="886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旋量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53C54A-E63D-410A-8470-C2354242A74A}"/>
              </a:ext>
            </a:extLst>
          </p:cNvPr>
          <p:cNvSpPr txBox="1"/>
          <p:nvPr/>
        </p:nvSpPr>
        <p:spPr>
          <a:xfrm>
            <a:off x="1543382" y="6026913"/>
            <a:ext cx="8569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此时波函数在坐标系转动过程中会发生变化，用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变换矩阵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描述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E693FD-FC38-4DC8-9E62-71B8D73CE1AB}"/>
              </a:ext>
            </a:extLst>
          </p:cNvPr>
          <p:cNvSpPr txBox="1"/>
          <p:nvPr/>
        </p:nvSpPr>
        <p:spPr>
          <a:xfrm>
            <a:off x="8056547" y="207199"/>
            <a:ext cx="3682708" cy="757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0" lang="zh-CN" altLang="en-US" sz="1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例：旋量的倒转描述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莫比乌斯带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物理系统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的转动特征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5206672-F54D-4894-BDDD-8F83482333DA}"/>
              </a:ext>
            </a:extLst>
          </p:cNvPr>
          <p:cNvSpPr txBox="1"/>
          <p:nvPr/>
        </p:nvSpPr>
        <p:spPr>
          <a:xfrm>
            <a:off x="2219352" y="851468"/>
            <a:ext cx="28475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自旋波函数的特殊表示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2831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C7571D-D71B-4401-BF61-89E6B1F8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104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EF744DC3-797B-4F92-BCD6-124A26B26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110630-BCB1-46D1-8A55-8A504AC979FA}"/>
              </a:ext>
            </a:extLst>
          </p:cNvPr>
          <p:cNvSpPr txBox="1"/>
          <p:nvPr/>
        </p:nvSpPr>
        <p:spPr>
          <a:xfrm>
            <a:off x="756476" y="76190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旋量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1EF3400-6E55-45E5-B1D5-64D814556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8" y="1426456"/>
            <a:ext cx="2062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变换矩阵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028C07-88E7-4F48-9532-B212F3428BD6}"/>
              </a:ext>
            </a:extLst>
          </p:cNvPr>
          <p:cNvSpPr txBox="1"/>
          <p:nvPr/>
        </p:nvSpPr>
        <p:spPr>
          <a:xfrm>
            <a:off x="1241377" y="1995893"/>
            <a:ext cx="8926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坐标系的任意转动中，旋量的变化表示为旋量的分量作线性变换</a:t>
            </a:r>
            <a:endParaRPr lang="zh-CN" altLang="en-US" sz="24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1DFEDA7-EF27-4C8B-B2FF-A6C231E08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159089"/>
              </p:ext>
            </p:extLst>
          </p:nvPr>
        </p:nvGraphicFramePr>
        <p:xfrm>
          <a:off x="9237092" y="533593"/>
          <a:ext cx="2116708" cy="1369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22360" imgH="914400" progId="Equation.DSMT4">
                  <p:embed/>
                </p:oleObj>
              </mc:Choice>
              <mc:Fallback>
                <p:oleObj name="Equation" r:id="rId2" imgW="1422360" imgH="9144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B589600-E952-4864-A141-A7DFE4AA53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7092" y="533593"/>
                        <a:ext cx="2116708" cy="13691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8E702D6-03FA-4258-902C-F2E796B3EE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035737"/>
              </p:ext>
            </p:extLst>
          </p:nvPr>
        </p:nvGraphicFramePr>
        <p:xfrm>
          <a:off x="1429997" y="2596927"/>
          <a:ext cx="2166337" cy="100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04840" imgH="507960" progId="Equation.DSMT4">
                  <p:embed/>
                </p:oleObj>
              </mc:Choice>
              <mc:Fallback>
                <p:oleObj name="Equation" r:id="rId4" imgW="1104840" imgH="5079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B589600-E952-4864-A141-A7DFE4AA53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997" y="2596927"/>
                        <a:ext cx="2166337" cy="10019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B7E051A-A336-41CC-B728-26D554AD6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249714"/>
              </p:ext>
            </p:extLst>
          </p:nvPr>
        </p:nvGraphicFramePr>
        <p:xfrm>
          <a:off x="4222060" y="2604328"/>
          <a:ext cx="453231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11200" imgH="457200" progId="Equation.DSMT4">
                  <p:embed/>
                </p:oleObj>
              </mc:Choice>
              <mc:Fallback>
                <p:oleObj name="Equation" r:id="rId6" imgW="2311200" imgH="457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8E702D6-03FA-4258-902C-F2E796B3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060" y="2604328"/>
                        <a:ext cx="4532313" cy="9032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ED4101A5-DFC9-4554-92A6-5F8805233FB5}"/>
              </a:ext>
            </a:extLst>
          </p:cNvPr>
          <p:cNvSpPr txBox="1"/>
          <p:nvPr/>
        </p:nvSpPr>
        <p:spPr>
          <a:xfrm>
            <a:off x="9049804" y="2867082"/>
            <a:ext cx="1411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变换矩阵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9CBA1F-44BB-44D2-9D85-4F70C3FD4BA7}"/>
              </a:ext>
            </a:extLst>
          </p:cNvPr>
          <p:cNvSpPr txBox="1"/>
          <p:nvPr/>
        </p:nvSpPr>
        <p:spPr>
          <a:xfrm>
            <a:off x="1241377" y="3939836"/>
            <a:ext cx="8775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考察两个旋量 </a:t>
            </a:r>
            <a:r>
              <a:rPr kumimoji="0" lang="el-GR" altLang="zh-CN" sz="240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l-GR" altLang="zh-CN" sz="240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双线性型                      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，经过坐标变换后</a:t>
            </a:r>
            <a:endParaRPr lang="zh-CN" altLang="en-US" sz="2400" dirty="0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D26D8AF-1D3A-48CD-A598-ED688D5CA4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977400"/>
              </p:ext>
            </p:extLst>
          </p:nvPr>
        </p:nvGraphicFramePr>
        <p:xfrm>
          <a:off x="5604608" y="3925198"/>
          <a:ext cx="14684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49160" imgH="228600" progId="Equation.DSMT4">
                  <p:embed/>
                </p:oleObj>
              </mc:Choice>
              <mc:Fallback>
                <p:oleObj name="Equation" r:id="rId8" imgW="749160" imgH="2286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8E702D6-03FA-4258-902C-F2E796B3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4608" y="3925198"/>
                        <a:ext cx="1468438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EFB05B8-C854-4B80-87E6-D1128F7438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662614"/>
              </p:ext>
            </p:extLst>
          </p:nvPr>
        </p:nvGraphicFramePr>
        <p:xfrm>
          <a:off x="3716571" y="4494073"/>
          <a:ext cx="475297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25680" imgH="279360" progId="Equation.DSMT4">
                  <p:embed/>
                </p:oleObj>
              </mc:Choice>
              <mc:Fallback>
                <p:oleObj name="Equation" r:id="rId10" imgW="2425680" imgH="2793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D26D8AF-1D3A-48CD-A598-ED688D5CA4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571" y="4494073"/>
                        <a:ext cx="4752975" cy="550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2AC3F0F-205B-4314-802F-CFBD8C6F34D7}"/>
              </a:ext>
            </a:extLst>
          </p:cNvPr>
          <p:cNvSpPr txBox="1"/>
          <p:nvPr/>
        </p:nvSpPr>
        <p:spPr>
          <a:xfrm>
            <a:off x="2571515" y="5845329"/>
            <a:ext cx="26251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变换矩阵的性质：</a:t>
            </a:r>
            <a:endParaRPr lang="zh-CN" altLang="en-US" sz="2400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1D78A795-8427-4A30-8C69-9C15EFE50D70}"/>
              </a:ext>
            </a:extLst>
          </p:cNvPr>
          <p:cNvSpPr/>
          <p:nvPr/>
        </p:nvSpPr>
        <p:spPr>
          <a:xfrm>
            <a:off x="2248391" y="5975054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067DE6-CDD2-4E56-B15B-C150CAB7811C}"/>
              </a:ext>
            </a:extLst>
          </p:cNvPr>
          <p:cNvSpPr txBox="1"/>
          <p:nvPr/>
        </p:nvSpPr>
        <p:spPr>
          <a:xfrm>
            <a:off x="6844220" y="5629015"/>
            <a:ext cx="3820305" cy="757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 </a:t>
            </a:r>
            <a:r>
              <a:rPr kumimoji="0" lang="el-GR" altLang="zh-CN" sz="180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80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在坐标系任意转动下都不变的特殊情况即可证明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5420CF37-233E-4D66-83F7-A231C292EB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256796"/>
              </p:ext>
            </p:extLst>
          </p:nvPr>
        </p:nvGraphicFramePr>
        <p:xfrm>
          <a:off x="5196712" y="5861296"/>
          <a:ext cx="1515618" cy="388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98400" imgH="177480" progId="Equation.DSMT4">
                  <p:embed/>
                </p:oleObj>
              </mc:Choice>
              <mc:Fallback>
                <p:oleObj name="Equation" r:id="rId12" imgW="698400" imgH="1774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EFB05B8-C854-4B80-87E6-D1128F7438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6712" y="5861296"/>
                        <a:ext cx="1515618" cy="3885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2489EAC7-F743-4366-B471-3C3A5145F981}"/>
              </a:ext>
            </a:extLst>
          </p:cNvPr>
          <p:cNvSpPr txBox="1"/>
          <p:nvPr/>
        </p:nvSpPr>
        <p:spPr>
          <a:xfrm>
            <a:off x="6327438" y="3421875"/>
            <a:ext cx="4532313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：一般是坐标轴转角的复函数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9453C0-1FE1-4F83-A3AA-028C1BDFEFAA}"/>
              </a:ext>
            </a:extLst>
          </p:cNvPr>
          <p:cNvSpPr txBox="1"/>
          <p:nvPr/>
        </p:nvSpPr>
        <p:spPr>
          <a:xfrm>
            <a:off x="1812022" y="5062240"/>
            <a:ext cx="9187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–</a:t>
            </a:r>
            <a:r>
              <a:rPr lang="el-GR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变回了自身，是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两个旋量 </a:t>
            </a:r>
            <a:r>
              <a:rPr kumimoji="0" lang="el-GR" altLang="zh-CN" sz="240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l-GR" altLang="zh-CN" sz="240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一种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不变量组合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4400F17-31C3-4D44-9BF2-69DA866AC2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47" y="252812"/>
            <a:ext cx="1848692" cy="1650102"/>
          </a:xfrm>
          <a:prstGeom prst="rect">
            <a:avLst/>
          </a:prstGeom>
        </p:spPr>
      </p:pic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600008ED-524D-482F-8A5B-BA5531BC68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131785"/>
              </p:ext>
            </p:extLst>
          </p:nvPr>
        </p:nvGraphicFramePr>
        <p:xfrm>
          <a:off x="6327438" y="1138121"/>
          <a:ext cx="2003425" cy="525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52480" imgH="457200" progId="Equation.DSMT4">
                  <p:embed/>
                </p:oleObj>
              </mc:Choice>
              <mc:Fallback>
                <p:oleObj name="Equation" r:id="rId15" imgW="1752480" imgH="457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1DFEDA7-EF27-4C8B-B2FF-A6C231E08B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438" y="1138121"/>
                        <a:ext cx="2003425" cy="5252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3BB630BC-A0F8-4DE1-8BF5-9ED87A839F02}"/>
              </a:ext>
            </a:extLst>
          </p:cNvPr>
          <p:cNvSpPr txBox="1"/>
          <p:nvPr/>
        </p:nvSpPr>
        <p:spPr>
          <a:xfrm>
            <a:off x="6241240" y="471085"/>
            <a:ext cx="21758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例：坐标或向量关于原点的逆时针旋转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3581347C-6853-45BB-87C6-F2433E6A2B98}"/>
              </a:ext>
            </a:extLst>
          </p:cNvPr>
          <p:cNvSpPr/>
          <p:nvPr/>
        </p:nvSpPr>
        <p:spPr>
          <a:xfrm>
            <a:off x="3730558" y="2935333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4526900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7EC2FB-73AA-4BE8-ACC4-D7161C83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105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0CA9ED19-BE1A-419F-B4B2-25790CADC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E31F9A-9C45-4D86-B73D-A557F3311529}"/>
              </a:ext>
            </a:extLst>
          </p:cNvPr>
          <p:cNvSpPr txBox="1"/>
          <p:nvPr/>
        </p:nvSpPr>
        <p:spPr>
          <a:xfrm>
            <a:off x="756476" y="76190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2C018E-912B-413E-B656-214D915C03C8}"/>
              </a:ext>
            </a:extLst>
          </p:cNvPr>
          <p:cNvSpPr txBox="1"/>
          <p:nvPr/>
        </p:nvSpPr>
        <p:spPr>
          <a:xfrm>
            <a:off x="1168399" y="1383497"/>
            <a:ext cx="5755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进一步考察变换矩阵的性质，考虑下式：</a:t>
            </a:r>
            <a:endParaRPr lang="zh-CN" altLang="en-US" sz="24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AD4F526-B78D-4B8C-842F-244E48303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515429"/>
              </p:ext>
            </p:extLst>
          </p:nvPr>
        </p:nvGraphicFramePr>
        <p:xfrm>
          <a:off x="6710805" y="1285128"/>
          <a:ext cx="331311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88760" imgH="279360" progId="Equation.DSMT4">
                  <p:embed/>
                </p:oleObj>
              </mc:Choice>
              <mc:Fallback>
                <p:oleObj name="Equation" r:id="rId2" imgW="1688760" imgH="2793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D26D8AF-1D3A-48CD-A598-ED688D5CA4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805" y="1285128"/>
                        <a:ext cx="3313113" cy="550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8843CE6-AB38-4A03-9DA5-83F3A4276160}"/>
              </a:ext>
            </a:extLst>
          </p:cNvPr>
          <p:cNvSpPr txBox="1"/>
          <p:nvPr/>
        </p:nvSpPr>
        <p:spPr>
          <a:xfrm>
            <a:off x="8405542" y="933736"/>
            <a:ext cx="3029982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空间某点找到粒子的概率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EE2DA6-ED9E-406E-BBB8-E6F157E72AC5}"/>
              </a:ext>
            </a:extLst>
          </p:cNvPr>
          <p:cNvSpPr txBox="1"/>
          <p:nvPr/>
        </p:nvSpPr>
        <p:spPr>
          <a:xfrm>
            <a:off x="2024720" y="1985233"/>
            <a:ext cx="1750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概率为标量</a:t>
            </a:r>
            <a:endParaRPr lang="zh-CN" altLang="en-US" sz="2400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9E4E7B37-FD8C-4EB1-97FD-AF996628A8AD}"/>
              </a:ext>
            </a:extLst>
          </p:cNvPr>
          <p:cNvSpPr/>
          <p:nvPr/>
        </p:nvSpPr>
        <p:spPr>
          <a:xfrm>
            <a:off x="3775045" y="2114958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CC5E9368-B80E-4719-A666-58EFD7C20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523637"/>
              </p:ext>
            </p:extLst>
          </p:nvPr>
        </p:nvGraphicFramePr>
        <p:xfrm>
          <a:off x="7439971" y="1976060"/>
          <a:ext cx="116998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880" imgH="215640" progId="Equation.DSMT4">
                  <p:embed/>
                </p:oleObj>
              </mc:Choice>
              <mc:Fallback>
                <p:oleObj name="Equation" r:id="rId4" imgW="596880" imgH="2156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8B7E051A-A336-41CC-B728-26D554AD61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9971" y="1976060"/>
                        <a:ext cx="1169987" cy="427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C3464BA-B903-4A11-B2F0-313D0F347339}"/>
              </a:ext>
            </a:extLst>
          </p:cNvPr>
          <p:cNvSpPr txBox="1"/>
          <p:nvPr/>
        </p:nvSpPr>
        <p:spPr>
          <a:xfrm>
            <a:off x="4120859" y="1985231"/>
            <a:ext cx="3342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变换矩阵满足幺正变换</a:t>
            </a:r>
            <a:endParaRPr lang="zh-CN" altLang="en-US" sz="2400" dirty="0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73BB73B0-8954-4E45-B596-049B8E830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48658"/>
              </p:ext>
            </p:extLst>
          </p:nvPr>
        </p:nvGraphicFramePr>
        <p:xfrm>
          <a:off x="2450316" y="2604584"/>
          <a:ext cx="413385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08160" imgH="482400" progId="Equation.DSMT4">
                  <p:embed/>
                </p:oleObj>
              </mc:Choice>
              <mc:Fallback>
                <p:oleObj name="Equation" r:id="rId6" imgW="2108160" imgH="4824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8B7E051A-A336-41CC-B728-26D554AD61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316" y="2604584"/>
                        <a:ext cx="4133850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053AB6D8-A707-4B3F-A18B-C80BFB1694D2}"/>
              </a:ext>
            </a:extLst>
          </p:cNvPr>
          <p:cNvSpPr/>
          <p:nvPr/>
        </p:nvSpPr>
        <p:spPr>
          <a:xfrm>
            <a:off x="6818864" y="2924709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A8C61BC4-37CB-4560-A432-4F161EA408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045626"/>
              </p:ext>
            </p:extLst>
          </p:nvPr>
        </p:nvGraphicFramePr>
        <p:xfrm>
          <a:off x="7320469" y="2784581"/>
          <a:ext cx="19907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15920" imgH="228600" progId="Equation.DSMT4">
                  <p:embed/>
                </p:oleObj>
              </mc:Choice>
              <mc:Fallback>
                <p:oleObj name="Equation" r:id="rId8" imgW="1015920" imgH="2286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CC5E9368-B80E-4719-A666-58EFD7C20A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0469" y="2784581"/>
                        <a:ext cx="1990725" cy="452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90A8B15C-A277-42C3-B4E8-05784DAC51D5}"/>
              </a:ext>
            </a:extLst>
          </p:cNvPr>
          <p:cNvSpPr txBox="1"/>
          <p:nvPr/>
        </p:nvSpPr>
        <p:spPr>
          <a:xfrm>
            <a:off x="1168399" y="3633003"/>
            <a:ext cx="9367821" cy="1518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– 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bc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，变换矩阵的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个复量中只有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个独立的实参量，对应于定义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三维坐标系转动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所需的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三个角度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和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必须分别地按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和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的规律变换</a:t>
            </a:r>
            <a:endParaRPr lang="zh-CN" altLang="en-US" sz="2400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6C19F5E5-4D39-4030-8A93-7E9A08299460}"/>
              </a:ext>
            </a:extLst>
          </p:cNvPr>
          <p:cNvSpPr/>
          <p:nvPr/>
        </p:nvSpPr>
        <p:spPr>
          <a:xfrm>
            <a:off x="1478820" y="5753841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B54F52-F42B-4A50-B39D-9D3B2B70A49D}"/>
              </a:ext>
            </a:extLst>
          </p:cNvPr>
          <p:cNvSpPr txBox="1"/>
          <p:nvPr/>
        </p:nvSpPr>
        <p:spPr>
          <a:xfrm>
            <a:off x="1814142" y="5612866"/>
            <a:ext cx="1750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旋量的代数</a:t>
            </a:r>
            <a:endParaRPr lang="zh-CN" altLang="en-US" sz="2400" dirty="0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BA473957-DBDA-4A86-A706-E27BB109B602}"/>
              </a:ext>
            </a:extLst>
          </p:cNvPr>
          <p:cNvSpPr/>
          <p:nvPr/>
        </p:nvSpPr>
        <p:spPr>
          <a:xfrm>
            <a:off x="3564467" y="5472830"/>
            <a:ext cx="143946" cy="741739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F03EACC9-25B5-4A32-AB13-258AF53FC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905349"/>
              </p:ext>
            </p:extLst>
          </p:nvPr>
        </p:nvGraphicFramePr>
        <p:xfrm>
          <a:off x="6517143" y="5308071"/>
          <a:ext cx="10953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58720" imgH="228600" progId="Equation.DSMT4">
                  <p:embed/>
                </p:oleObj>
              </mc:Choice>
              <mc:Fallback>
                <p:oleObj name="Equation" r:id="rId10" imgW="558720" imgH="2286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AAD4F526-B78D-4B8C-842F-244E483030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7143" y="5308071"/>
                        <a:ext cx="1095375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9F46867D-CFE8-4E58-986A-C342D07CA7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842985"/>
              </p:ext>
            </p:extLst>
          </p:nvPr>
        </p:nvGraphicFramePr>
        <p:xfrm>
          <a:off x="6510994" y="5880014"/>
          <a:ext cx="3859213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68480" imgH="241200" progId="Equation.DSMT4">
                  <p:embed/>
                </p:oleObj>
              </mc:Choice>
              <mc:Fallback>
                <p:oleObj name="Equation" r:id="rId12" imgW="1968480" imgH="2412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03EACC9-25B5-4A32-AB13-258AF53FC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994" y="5880014"/>
                        <a:ext cx="3859213" cy="474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63BA0C0E-1872-45D2-B4FE-4878936B2D26}"/>
              </a:ext>
            </a:extLst>
          </p:cNvPr>
          <p:cNvSpPr txBox="1"/>
          <p:nvPr/>
        </p:nvSpPr>
        <p:spPr>
          <a:xfrm>
            <a:off x="3762958" y="5285307"/>
            <a:ext cx="3055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逆变分量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上指标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en-US" sz="2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6EF51F-0200-4EC2-BFED-98682724E9EF}"/>
              </a:ext>
            </a:extLst>
          </p:cNvPr>
          <p:cNvSpPr txBox="1"/>
          <p:nvPr/>
        </p:nvSpPr>
        <p:spPr>
          <a:xfrm>
            <a:off x="3762958" y="5924264"/>
            <a:ext cx="3055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协变分量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下指标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88DF337-85B1-4125-ABA8-EC613631DAAA}"/>
              </a:ext>
            </a:extLst>
          </p:cNvPr>
          <p:cNvSpPr txBox="1"/>
          <p:nvPr/>
        </p:nvSpPr>
        <p:spPr>
          <a:xfrm>
            <a:off x="8258490" y="5443588"/>
            <a:ext cx="2548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类似数学上张量代数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138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12F335-8456-48EB-B90E-B857415E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106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1E52C364-CC35-4B20-A2A6-C47F6FE28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E099EF-4860-4574-BA6D-09401E170DD5}"/>
              </a:ext>
            </a:extLst>
          </p:cNvPr>
          <p:cNvSpPr txBox="1"/>
          <p:nvPr/>
        </p:nvSpPr>
        <p:spPr>
          <a:xfrm>
            <a:off x="756476" y="76190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旋量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3B8403D-48A4-4DD2-8C1B-80E9AB1B0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5" y="1560680"/>
            <a:ext cx="47299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协变分量与逆变分量的关系：</a:t>
            </a:r>
            <a:endParaRPr lang="zh-CN" altLang="en-US" sz="24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4F0ECFD-D074-4085-A96F-D94665ACEC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950561"/>
              </p:ext>
            </p:extLst>
          </p:nvPr>
        </p:nvGraphicFramePr>
        <p:xfrm>
          <a:off x="2836077" y="1978964"/>
          <a:ext cx="6346825" cy="140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38200" imgH="711000" progId="Equation.DSMT4">
                  <p:embed/>
                </p:oleObj>
              </mc:Choice>
              <mc:Fallback>
                <p:oleObj name="Equation" r:id="rId2" imgW="3238200" imgH="7110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EFB05B8-C854-4B80-87E6-D1128F7438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077" y="1978964"/>
                        <a:ext cx="6346825" cy="1401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E611E83D-6909-4879-BF9C-958A9D921F67}"/>
              </a:ext>
            </a:extLst>
          </p:cNvPr>
          <p:cNvSpPr/>
          <p:nvPr/>
        </p:nvSpPr>
        <p:spPr>
          <a:xfrm>
            <a:off x="4103347" y="3593682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7ED4817-778D-4DB0-9E08-0897772FEC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577336"/>
              </p:ext>
            </p:extLst>
          </p:nvPr>
        </p:nvGraphicFramePr>
        <p:xfrm>
          <a:off x="7460189" y="2904476"/>
          <a:ext cx="29368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98320" imgH="241200" progId="Equation.DSMT4">
                  <p:embed/>
                </p:oleObj>
              </mc:Choice>
              <mc:Fallback>
                <p:oleObj name="Equation" r:id="rId4" imgW="1498320" imgH="2412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E4F0ECFD-D074-4085-A96F-D94665ACEC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0189" y="2904476"/>
                        <a:ext cx="2936875" cy="476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5D244B4-5CC9-4853-AF76-BC4A55584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933604"/>
              </p:ext>
            </p:extLst>
          </p:nvPr>
        </p:nvGraphicFramePr>
        <p:xfrm>
          <a:off x="4485916" y="3430196"/>
          <a:ext cx="17668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01440" imgH="241200" progId="Equation.DSMT4">
                  <p:embed/>
                </p:oleObj>
              </mc:Choice>
              <mc:Fallback>
                <p:oleObj name="Equation" r:id="rId6" imgW="901440" imgH="241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7ED4817-778D-4DB0-9E08-0897772FEC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5916" y="3430196"/>
                        <a:ext cx="1766888" cy="476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AB58A89-1220-461F-A326-85CFDFC1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535799"/>
              </p:ext>
            </p:extLst>
          </p:nvPr>
        </p:nvGraphicFramePr>
        <p:xfrm>
          <a:off x="6501919" y="3430196"/>
          <a:ext cx="12192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22080" imgH="241200" progId="Equation.DSMT4">
                  <p:embed/>
                </p:oleObj>
              </mc:Choice>
              <mc:Fallback>
                <p:oleObj name="Equation" r:id="rId8" imgW="622080" imgH="2412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B5D244B4-5CC9-4853-AF76-BC4A555848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1919" y="3430196"/>
                        <a:ext cx="1219200" cy="476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3">
            <a:extLst>
              <a:ext uri="{FF2B5EF4-FFF2-40B4-BE49-F238E27FC236}">
                <a16:creationId xmlns:a16="http://schemas.microsoft.com/office/drawing/2014/main" id="{C4EC28B0-969D-4C89-9B74-A4C9071B3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5" y="4392265"/>
            <a:ext cx="31947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协变分量的变换：</a:t>
            </a:r>
            <a:endParaRPr lang="zh-CN" altLang="en-US" sz="2400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97F2B60-7ED9-4C50-9A0C-CFA314A9F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385953"/>
              </p:ext>
            </p:extLst>
          </p:nvPr>
        </p:nvGraphicFramePr>
        <p:xfrm>
          <a:off x="7035532" y="4144817"/>
          <a:ext cx="378618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30320" imgH="482400" progId="Equation.DSMT4">
                  <p:embed/>
                </p:oleObj>
              </mc:Choice>
              <mc:Fallback>
                <p:oleObj name="Equation" r:id="rId10" imgW="1930320" imgH="4824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8B7E051A-A336-41CC-B728-26D554AD61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5532" y="4144817"/>
                        <a:ext cx="3786188" cy="954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ED10BD50-1C82-488F-A904-09EF7F1943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688697"/>
              </p:ext>
            </p:extLst>
          </p:nvPr>
        </p:nvGraphicFramePr>
        <p:xfrm>
          <a:off x="3895798" y="4163711"/>
          <a:ext cx="2430532" cy="949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07880" imgH="507960" progId="Equation.DSMT4">
                  <p:embed/>
                </p:oleObj>
              </mc:Choice>
              <mc:Fallback>
                <p:oleObj name="Equation" r:id="rId12" imgW="1307880" imgH="5079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8E702D6-03FA-4258-902C-F2E796B3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798" y="4163711"/>
                        <a:ext cx="2430532" cy="9490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箭头: 右 20">
            <a:extLst>
              <a:ext uri="{FF2B5EF4-FFF2-40B4-BE49-F238E27FC236}">
                <a16:creationId xmlns:a16="http://schemas.microsoft.com/office/drawing/2014/main" id="{27DC094F-C0E1-4673-82F2-C16F4A024211}"/>
              </a:ext>
            </a:extLst>
          </p:cNvPr>
          <p:cNvSpPr/>
          <p:nvPr/>
        </p:nvSpPr>
        <p:spPr>
          <a:xfrm>
            <a:off x="6570087" y="4520755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D8840FB-3AB8-476F-910A-C0F1E3480306}"/>
              </a:ext>
            </a:extLst>
          </p:cNvPr>
          <p:cNvSpPr txBox="1"/>
          <p:nvPr/>
        </p:nvSpPr>
        <p:spPr>
          <a:xfrm>
            <a:off x="1288017" y="5274355"/>
            <a:ext cx="2506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对变换矩阵进行转置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1D5A8859-5495-4B59-823D-1431F586BB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409874"/>
              </p:ext>
            </p:extLst>
          </p:nvPr>
        </p:nvGraphicFramePr>
        <p:xfrm>
          <a:off x="4093617" y="5130496"/>
          <a:ext cx="4952940" cy="687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55800" imgH="380880" progId="Equation.DSMT4">
                  <p:embed/>
                </p:oleObj>
              </mc:Choice>
              <mc:Fallback>
                <p:oleObj name="Equation" r:id="rId14" imgW="2755800" imgH="38088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97F2B60-7ED9-4C50-9A0C-CFA314A9FC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3617" y="5130496"/>
                        <a:ext cx="4952940" cy="6878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>
            <a:extLst>
              <a:ext uri="{FF2B5EF4-FFF2-40B4-BE49-F238E27FC236}">
                <a16:creationId xmlns:a16="http://schemas.microsoft.com/office/drawing/2014/main" id="{ED7A11F7-676C-4CAC-96A7-17338B14D88D}"/>
              </a:ext>
            </a:extLst>
          </p:cNvPr>
          <p:cNvGrpSpPr/>
          <p:nvPr/>
        </p:nvGrpSpPr>
        <p:grpSpPr>
          <a:xfrm>
            <a:off x="6812558" y="325976"/>
            <a:ext cx="4722305" cy="1128404"/>
            <a:chOff x="6812558" y="325976"/>
            <a:chExt cx="4722305" cy="112840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53E70B7-1DA2-4A0A-BD40-FF92ECD05A69}"/>
                </a:ext>
              </a:extLst>
            </p:cNvPr>
            <p:cNvSpPr/>
            <p:nvPr/>
          </p:nvSpPr>
          <p:spPr>
            <a:xfrm>
              <a:off x="6812558" y="325976"/>
              <a:ext cx="4722305" cy="11284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93912C91-5029-4924-A833-A611539ACEC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5063413"/>
                </p:ext>
              </p:extLst>
            </p:nvPr>
          </p:nvGraphicFramePr>
          <p:xfrm>
            <a:off x="8014954" y="404807"/>
            <a:ext cx="972098" cy="400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558720" imgH="228600" progId="Equation.DSMT4">
                    <p:embed/>
                  </p:oleObj>
                </mc:Choice>
                <mc:Fallback>
                  <p:oleObj name="Equation" r:id="rId16" imgW="558720" imgH="228600" progId="Equation.DSMT4">
                    <p:embed/>
                    <p:pic>
                      <p:nvPicPr>
                        <p:cNvPr id="20" name="对象 19">
                          <a:extLst>
                            <a:ext uri="{FF2B5EF4-FFF2-40B4-BE49-F238E27FC236}">
                              <a16:creationId xmlns:a16="http://schemas.microsoft.com/office/drawing/2014/main" id="{F03EACC9-25B5-4A32-AB13-258AF53FC0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4954" y="404807"/>
                          <a:ext cx="972098" cy="40011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D84AAF34-E0FE-40E2-9C34-A2C8992570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1889525"/>
                </p:ext>
              </p:extLst>
            </p:nvPr>
          </p:nvGraphicFramePr>
          <p:xfrm>
            <a:off x="8014954" y="935251"/>
            <a:ext cx="3446738" cy="4239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968480" imgH="241200" progId="Equation.DSMT4">
                    <p:embed/>
                  </p:oleObj>
                </mc:Choice>
                <mc:Fallback>
                  <p:oleObj name="Equation" r:id="rId18" imgW="1968480" imgH="241200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9F46867D-CFE8-4E58-986A-C342D07CA7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4954" y="935251"/>
                          <a:ext cx="3446738" cy="42393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A1BBEFA-D6BF-4E0A-BA6B-579329544D55}"/>
                </a:ext>
              </a:extLst>
            </p:cNvPr>
            <p:cNvSpPr txBox="1"/>
            <p:nvPr/>
          </p:nvSpPr>
          <p:spPr>
            <a:xfrm>
              <a:off x="6845192" y="404807"/>
              <a:ext cx="13039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逆变分量</a:t>
              </a:r>
              <a:endParaRPr lang="zh-CN" altLang="en-US" sz="20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268D1E4-19D1-4532-8A50-C2075CB67D9E}"/>
                </a:ext>
              </a:extLst>
            </p:cNvPr>
            <p:cNvSpPr txBox="1"/>
            <p:nvPr/>
          </p:nvSpPr>
          <p:spPr>
            <a:xfrm>
              <a:off x="6845192" y="959072"/>
              <a:ext cx="13039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协变分量</a:t>
              </a:r>
              <a:endParaRPr lang="zh-CN" altLang="en-US" sz="2000" dirty="0"/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76A5ED80-130B-4AD0-9F42-E795B45B569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430080"/>
                </p:ext>
              </p:extLst>
            </p:nvPr>
          </p:nvGraphicFramePr>
          <p:xfrm>
            <a:off x="9808923" y="325976"/>
            <a:ext cx="1303992" cy="542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799920" imgH="330120" progId="Equation.DSMT4">
                    <p:embed/>
                  </p:oleObj>
                </mc:Choice>
                <mc:Fallback>
                  <p:oleObj name="Equation" r:id="rId20" imgW="799920" imgH="33012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8B7E051A-A336-41CC-B728-26D554AD61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08923" y="325976"/>
                          <a:ext cx="1303992" cy="54245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45BD841-27D7-4E6C-A09D-85A19C3E8E55}"/>
                </a:ext>
              </a:extLst>
            </p:cNvPr>
            <p:cNvSpPr txBox="1"/>
            <p:nvPr/>
          </p:nvSpPr>
          <p:spPr>
            <a:xfrm>
              <a:off x="9046556" y="415611"/>
              <a:ext cx="101736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变换：</a:t>
              </a:r>
              <a:endParaRPr lang="zh-CN" altLang="en-US" sz="2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36787FFB-FBC9-4AAD-B792-3EDA33778083}"/>
              </a:ext>
            </a:extLst>
          </p:cNvPr>
          <p:cNvSpPr/>
          <p:nvPr/>
        </p:nvSpPr>
        <p:spPr>
          <a:xfrm>
            <a:off x="3878360" y="6130185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DB3F3BA9-F866-4507-AB1B-C39D5A4FCE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640831"/>
              </p:ext>
            </p:extLst>
          </p:nvPr>
        </p:nvGraphicFramePr>
        <p:xfrm>
          <a:off x="4321976" y="5894780"/>
          <a:ext cx="168751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876240" imgH="317160" progId="Equation.DSMT4">
                  <p:embed/>
                </p:oleObj>
              </mc:Choice>
              <mc:Fallback>
                <p:oleObj name="Equation" r:id="rId22" imgW="876240" imgH="31716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1D5A8859-5495-4B59-823D-1431F586BB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976" y="5894780"/>
                        <a:ext cx="1687513" cy="614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A45E8255-91C1-475E-B37D-50752F2C93D0}"/>
              </a:ext>
            </a:extLst>
          </p:cNvPr>
          <p:cNvSpPr txBox="1"/>
          <p:nvPr/>
        </p:nvSpPr>
        <p:spPr>
          <a:xfrm>
            <a:off x="1264392" y="2479790"/>
            <a:ext cx="1571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标量积形式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90E92A5-F939-47E7-9A4D-E620943813CD}"/>
              </a:ext>
            </a:extLst>
          </p:cNvPr>
          <p:cNvSpPr txBox="1"/>
          <p:nvPr/>
        </p:nvSpPr>
        <p:spPr>
          <a:xfrm>
            <a:off x="6096000" y="5968190"/>
            <a:ext cx="576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endParaRPr lang="zh-CN" altLang="en-US" sz="2400" dirty="0"/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4F5DB501-4203-44D3-9DD1-33F400A8D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39911"/>
              </p:ext>
            </p:extLst>
          </p:nvPr>
        </p:nvGraphicFramePr>
        <p:xfrm>
          <a:off x="6689725" y="5894868"/>
          <a:ext cx="15398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99920" imgH="317160" progId="Equation.DSMT4">
                  <p:embed/>
                </p:oleObj>
              </mc:Choice>
              <mc:Fallback>
                <p:oleObj name="Equation" r:id="rId24" imgW="799920" imgH="31716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DB3F3BA9-F866-4507-AB1B-C39D5A4FCE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725" y="5894868"/>
                        <a:ext cx="1539875" cy="614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91309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9709A5-CA85-4CA5-9270-B80D0A5A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107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A73279-2B20-42BE-A701-C1506E23713A}"/>
              </a:ext>
            </a:extLst>
          </p:cNvPr>
          <p:cNvSpPr txBox="1"/>
          <p:nvPr/>
        </p:nvSpPr>
        <p:spPr>
          <a:xfrm>
            <a:off x="756476" y="761908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全同粒子</a:t>
            </a: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F175E3A1-061C-4E4A-8267-55B2C6F64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630EE1D-D534-4E31-A31D-B09863449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892400"/>
              </p:ext>
            </p:extLst>
          </p:nvPr>
        </p:nvGraphicFramePr>
        <p:xfrm>
          <a:off x="4724400" y="4236611"/>
          <a:ext cx="2743200" cy="46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47560" imgH="253800" progId="Equation.DSMT4">
                  <p:embed/>
                </p:oleObj>
              </mc:Choice>
              <mc:Fallback>
                <p:oleObj name="Equation" r:id="rId2" imgW="1447560" imgH="253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236611"/>
                        <a:ext cx="2743200" cy="4663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DD48F4D2-7338-4BB6-A3CB-E0F7B3B9D2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233958"/>
              </p:ext>
            </p:extLst>
          </p:nvPr>
        </p:nvGraphicFramePr>
        <p:xfrm>
          <a:off x="2261166" y="5636214"/>
          <a:ext cx="21748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66680" imgH="228600" progId="Equation.DSMT4">
                  <p:embed/>
                </p:oleObj>
              </mc:Choice>
              <mc:Fallback>
                <p:oleObj name="Equation" r:id="rId4" imgW="106668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1166" y="5636214"/>
                        <a:ext cx="2174875" cy="463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8">
            <a:extLst>
              <a:ext uri="{FF2B5EF4-FFF2-40B4-BE49-F238E27FC236}">
                <a16:creationId xmlns:a16="http://schemas.microsoft.com/office/drawing/2014/main" id="{F43C8D9D-0936-47EA-AC94-C35CB7213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7064" y="1719003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FD07280-3BDB-4053-8225-58A96B11B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11" y="3656620"/>
            <a:ext cx="103100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量子系统中全同粒子的性质：任意两个粒子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相互对换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后所得的态与原态相同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Rectangle 20">
            <a:extLst>
              <a:ext uri="{FF2B5EF4-FFF2-40B4-BE49-F238E27FC236}">
                <a16:creationId xmlns:a16="http://schemas.microsoft.com/office/drawing/2014/main" id="{3B8B6CC1-127F-4762-872B-E6030AD87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045" y="1428034"/>
            <a:ext cx="44935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物理性质完全相同的粒子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B8C691A7-327C-4F4C-8928-8529CC788742}"/>
              </a:ext>
            </a:extLst>
          </p:cNvPr>
          <p:cNvSpPr/>
          <p:nvPr/>
        </p:nvSpPr>
        <p:spPr>
          <a:xfrm>
            <a:off x="1785728" y="2310817"/>
            <a:ext cx="285734" cy="774851"/>
          </a:xfrm>
          <a:custGeom>
            <a:avLst/>
            <a:gdLst>
              <a:gd name="connsiteX0" fmla="*/ 662730 w 662730"/>
              <a:gd name="connsiteY0" fmla="*/ 0 h 1275127"/>
              <a:gd name="connsiteX1" fmla="*/ 0 w 662730"/>
              <a:gd name="connsiteY1" fmla="*/ 662730 h 1275127"/>
              <a:gd name="connsiteX2" fmla="*/ 645952 w 662730"/>
              <a:gd name="connsiteY2" fmla="*/ 1275127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730" h="1275127">
                <a:moveTo>
                  <a:pt x="662730" y="0"/>
                </a:moveTo>
                <a:lnTo>
                  <a:pt x="0" y="662730"/>
                </a:lnTo>
                <a:lnTo>
                  <a:pt x="645952" y="1275127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F896075-04AA-46E4-B230-ADC810434150}"/>
              </a:ext>
            </a:extLst>
          </p:cNvPr>
          <p:cNvSpPr txBox="1"/>
          <p:nvPr/>
        </p:nvSpPr>
        <p:spPr>
          <a:xfrm>
            <a:off x="2125584" y="2060685"/>
            <a:ext cx="7336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经典力学：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运动的任一时刻，全同粒子可彼此区分</a:t>
            </a:r>
            <a:endParaRPr lang="zh-CN" altLang="en-US" sz="2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B06354C-A381-4A5F-8920-FA49CFBB92E3}"/>
              </a:ext>
            </a:extLst>
          </p:cNvPr>
          <p:cNvSpPr txBox="1"/>
          <p:nvPr/>
        </p:nvSpPr>
        <p:spPr>
          <a:xfrm>
            <a:off x="2125584" y="2922273"/>
            <a:ext cx="7336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量子力学：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由于不确定性原理，全同粒子不可分辨</a:t>
            </a:r>
            <a:endParaRPr lang="zh-CN" altLang="en-US" sz="2400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1F322FD-9C9F-44EE-B97B-2F55506A283A}"/>
              </a:ext>
            </a:extLst>
          </p:cNvPr>
          <p:cNvGrpSpPr/>
          <p:nvPr/>
        </p:nvGrpSpPr>
        <p:grpSpPr>
          <a:xfrm>
            <a:off x="9496189" y="834883"/>
            <a:ext cx="1241169" cy="1597438"/>
            <a:chOff x="9354499" y="1145124"/>
            <a:chExt cx="1241169" cy="159743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935FF22C-8716-4536-9AC4-5B0BE552D9F8}"/>
                </a:ext>
              </a:extLst>
            </p:cNvPr>
            <p:cNvSpPr/>
            <p:nvPr/>
          </p:nvSpPr>
          <p:spPr>
            <a:xfrm>
              <a:off x="9697810" y="2507670"/>
              <a:ext cx="234892" cy="234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BFE3BE3-A423-4C32-B67A-992D4A977675}"/>
                </a:ext>
              </a:extLst>
            </p:cNvPr>
            <p:cNvSpPr/>
            <p:nvPr/>
          </p:nvSpPr>
          <p:spPr>
            <a:xfrm>
              <a:off x="9354499" y="2159252"/>
              <a:ext cx="234892" cy="234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60D90E28-6C55-4762-84AE-77D866DE8E3C}"/>
                </a:ext>
              </a:extLst>
            </p:cNvPr>
            <p:cNvSpPr/>
            <p:nvPr/>
          </p:nvSpPr>
          <p:spPr>
            <a:xfrm>
              <a:off x="9571839" y="1623296"/>
              <a:ext cx="796954" cy="591721"/>
            </a:xfrm>
            <a:custGeom>
              <a:avLst/>
              <a:gdLst>
                <a:gd name="connsiteX0" fmla="*/ 0 w 796954"/>
                <a:gd name="connsiteY0" fmla="*/ 587230 h 591721"/>
                <a:gd name="connsiteX1" fmla="*/ 293615 w 796954"/>
                <a:gd name="connsiteY1" fmla="*/ 520118 h 591721"/>
                <a:gd name="connsiteX2" fmla="*/ 444617 w 796954"/>
                <a:gd name="connsiteY2" fmla="*/ 92279 h 591721"/>
                <a:gd name="connsiteX3" fmla="*/ 796954 w 796954"/>
                <a:gd name="connsiteY3" fmla="*/ 0 h 59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954" h="591721">
                  <a:moveTo>
                    <a:pt x="0" y="587230"/>
                  </a:moveTo>
                  <a:cubicBezTo>
                    <a:pt x="109756" y="594920"/>
                    <a:pt x="219512" y="602610"/>
                    <a:pt x="293615" y="520118"/>
                  </a:cubicBezTo>
                  <a:cubicBezTo>
                    <a:pt x="367718" y="437626"/>
                    <a:pt x="360727" y="178965"/>
                    <a:pt x="444617" y="92279"/>
                  </a:cubicBezTo>
                  <a:cubicBezTo>
                    <a:pt x="528507" y="5593"/>
                    <a:pt x="738231" y="0"/>
                    <a:pt x="796954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88C5686-9A3A-45BD-B196-B0F9E4FCC457}"/>
                </a:ext>
              </a:extLst>
            </p:cNvPr>
            <p:cNvSpPr/>
            <p:nvPr/>
          </p:nvSpPr>
          <p:spPr>
            <a:xfrm>
              <a:off x="9915788" y="1371627"/>
              <a:ext cx="385893" cy="1224792"/>
            </a:xfrm>
            <a:custGeom>
              <a:avLst/>
              <a:gdLst>
                <a:gd name="connsiteX0" fmla="*/ 0 w 385893"/>
                <a:gd name="connsiteY0" fmla="*/ 1224792 h 1224792"/>
                <a:gd name="connsiteX1" fmla="*/ 285226 w 385893"/>
                <a:gd name="connsiteY1" fmla="*/ 897622 h 1224792"/>
                <a:gd name="connsiteX2" fmla="*/ 268448 w 385893"/>
                <a:gd name="connsiteY2" fmla="*/ 486561 h 1224792"/>
                <a:gd name="connsiteX3" fmla="*/ 385893 w 385893"/>
                <a:gd name="connsiteY3" fmla="*/ 0 h 122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893" h="1224792">
                  <a:moveTo>
                    <a:pt x="0" y="1224792"/>
                  </a:moveTo>
                  <a:cubicBezTo>
                    <a:pt x="120242" y="1122726"/>
                    <a:pt x="240485" y="1020660"/>
                    <a:pt x="285226" y="897622"/>
                  </a:cubicBezTo>
                  <a:cubicBezTo>
                    <a:pt x="329967" y="774583"/>
                    <a:pt x="251670" y="636165"/>
                    <a:pt x="268448" y="486561"/>
                  </a:cubicBezTo>
                  <a:cubicBezTo>
                    <a:pt x="285226" y="336957"/>
                    <a:pt x="338356" y="123038"/>
                    <a:pt x="385893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72B308C-B9BF-4F90-BF9F-3E603E221526}"/>
                </a:ext>
              </a:extLst>
            </p:cNvPr>
            <p:cNvSpPr/>
            <p:nvPr/>
          </p:nvSpPr>
          <p:spPr>
            <a:xfrm>
              <a:off x="10251347" y="1145124"/>
              <a:ext cx="234892" cy="23489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E80B1D1-3B2B-4628-89C7-B34BF705A1BE}"/>
                </a:ext>
              </a:extLst>
            </p:cNvPr>
            <p:cNvSpPr/>
            <p:nvPr/>
          </p:nvSpPr>
          <p:spPr>
            <a:xfrm>
              <a:off x="10360776" y="1488332"/>
              <a:ext cx="234892" cy="23489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C6CC4EC-81CF-416E-984C-8B58A068A5F0}"/>
              </a:ext>
            </a:extLst>
          </p:cNvPr>
          <p:cNvGrpSpPr/>
          <p:nvPr/>
        </p:nvGrpSpPr>
        <p:grpSpPr>
          <a:xfrm>
            <a:off x="9190914" y="2911050"/>
            <a:ext cx="2020645" cy="461665"/>
            <a:chOff x="9190914" y="3170557"/>
            <a:chExt cx="2020645" cy="46166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F347B24-0FF0-4AAA-87D3-8C924850BA27}"/>
                </a:ext>
              </a:extLst>
            </p:cNvPr>
            <p:cNvSpPr/>
            <p:nvPr/>
          </p:nvSpPr>
          <p:spPr>
            <a:xfrm>
              <a:off x="9634757" y="3283837"/>
              <a:ext cx="234892" cy="234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58442CE-7253-4A74-BD7D-8E0618CA3564}"/>
                </a:ext>
              </a:extLst>
            </p:cNvPr>
            <p:cNvSpPr/>
            <p:nvPr/>
          </p:nvSpPr>
          <p:spPr>
            <a:xfrm>
              <a:off x="9308360" y="3283837"/>
              <a:ext cx="234892" cy="234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D1315092-F96B-49B7-9742-6E295E6811DC}"/>
                </a:ext>
              </a:extLst>
            </p:cNvPr>
            <p:cNvSpPr/>
            <p:nvPr/>
          </p:nvSpPr>
          <p:spPr>
            <a:xfrm>
              <a:off x="9190914" y="3170557"/>
              <a:ext cx="796954" cy="4616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CAF6D073-2C6A-4317-8EAB-7043A288D676}"/>
                </a:ext>
              </a:extLst>
            </p:cNvPr>
            <p:cNvCxnSpPr>
              <a:cxnSpLocks/>
              <a:stCxn id="50" idx="6"/>
              <a:endCxn id="55" idx="2"/>
            </p:cNvCxnSpPr>
            <p:nvPr/>
          </p:nvCxnSpPr>
          <p:spPr>
            <a:xfrm>
              <a:off x="9987868" y="3401390"/>
              <a:ext cx="42673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94A0592-2B1C-4B8C-B0A4-3E9B8A1A4F37}"/>
                </a:ext>
              </a:extLst>
            </p:cNvPr>
            <p:cNvSpPr/>
            <p:nvPr/>
          </p:nvSpPr>
          <p:spPr>
            <a:xfrm>
              <a:off x="10719704" y="3181780"/>
              <a:ext cx="420876" cy="439006"/>
            </a:xfrm>
            <a:prstGeom prst="ellipse">
              <a:avLst/>
            </a:prstGeom>
            <a:effectLst>
              <a:softEdge rad="6350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A4453C85-A36C-41D2-9DE4-4276CCD2D66A}"/>
                </a:ext>
              </a:extLst>
            </p:cNvPr>
            <p:cNvSpPr/>
            <p:nvPr/>
          </p:nvSpPr>
          <p:spPr>
            <a:xfrm>
              <a:off x="10484811" y="3181780"/>
              <a:ext cx="420876" cy="439006"/>
            </a:xfrm>
            <a:prstGeom prst="ellipse">
              <a:avLst/>
            </a:prstGeom>
            <a:ln/>
            <a:effectLst>
              <a:softEdge rad="6350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DBA3B483-97B2-421E-882C-61CFC2557099}"/>
                </a:ext>
              </a:extLst>
            </p:cNvPr>
            <p:cNvSpPr/>
            <p:nvPr/>
          </p:nvSpPr>
          <p:spPr>
            <a:xfrm>
              <a:off x="10414605" y="3170557"/>
              <a:ext cx="796954" cy="4616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A4181A45-E147-4C99-8595-62F7190DAB15}"/>
              </a:ext>
            </a:extLst>
          </p:cNvPr>
          <p:cNvSpPr txBox="1"/>
          <p:nvPr/>
        </p:nvSpPr>
        <p:spPr>
          <a:xfrm>
            <a:off x="1168399" y="4881229"/>
            <a:ext cx="365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再对换一次，回到原态：</a:t>
            </a:r>
            <a:endParaRPr lang="zh-CN" altLang="en-US" sz="2400" dirty="0"/>
          </a:p>
        </p:txBody>
      </p:sp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FB8C6132-4815-4010-BA24-8C94B2099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289750"/>
              </p:ext>
            </p:extLst>
          </p:nvPr>
        </p:nvGraphicFramePr>
        <p:xfrm>
          <a:off x="4724400" y="4877756"/>
          <a:ext cx="28384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98320" imgH="253800" progId="Equation.DSMT4">
                  <p:embed/>
                </p:oleObj>
              </mc:Choice>
              <mc:Fallback>
                <p:oleObj name="Equation" r:id="rId6" imgW="1498320" imgH="2538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F630EE1D-D534-4E31-A31D-B098634490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877756"/>
                        <a:ext cx="2838450" cy="4651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箭头: 右 61">
            <a:extLst>
              <a:ext uri="{FF2B5EF4-FFF2-40B4-BE49-F238E27FC236}">
                <a16:creationId xmlns:a16="http://schemas.microsoft.com/office/drawing/2014/main" id="{84237568-7833-4836-A260-33880C21852B}"/>
              </a:ext>
            </a:extLst>
          </p:cNvPr>
          <p:cNvSpPr/>
          <p:nvPr/>
        </p:nvSpPr>
        <p:spPr>
          <a:xfrm>
            <a:off x="1839942" y="5784099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72F33F72-953A-4DF4-9B43-CE5F2B7E68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214064"/>
              </p:ext>
            </p:extLst>
          </p:nvPr>
        </p:nvGraphicFramePr>
        <p:xfrm>
          <a:off x="4756717" y="5378275"/>
          <a:ext cx="2767012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60160" imgH="533160" progId="Equation.DSMT4">
                  <p:embed/>
                </p:oleObj>
              </mc:Choice>
              <mc:Fallback>
                <p:oleObj name="Equation" r:id="rId8" imgW="1460160" imgH="53316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F630EE1D-D534-4E31-A31D-B098634490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717" y="5378275"/>
                        <a:ext cx="2767012" cy="976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文本框 63">
            <a:extLst>
              <a:ext uri="{FF2B5EF4-FFF2-40B4-BE49-F238E27FC236}">
                <a16:creationId xmlns:a16="http://schemas.microsoft.com/office/drawing/2014/main" id="{9DE61374-240A-4919-8991-3E0BABEEE955}"/>
              </a:ext>
            </a:extLst>
          </p:cNvPr>
          <p:cNvSpPr txBox="1"/>
          <p:nvPr/>
        </p:nvSpPr>
        <p:spPr>
          <a:xfrm>
            <a:off x="7743546" y="5438351"/>
            <a:ext cx="2095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对称的波函数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3550DDF-FAF6-4680-B445-839FC9B26893}"/>
              </a:ext>
            </a:extLst>
          </p:cNvPr>
          <p:cNvSpPr txBox="1"/>
          <p:nvPr/>
        </p:nvSpPr>
        <p:spPr>
          <a:xfrm>
            <a:off x="7678045" y="5885206"/>
            <a:ext cx="2396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反对称的波函数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DB209B8-A830-471F-A808-F167B33ECC4C}"/>
              </a:ext>
            </a:extLst>
          </p:cNvPr>
          <p:cNvSpPr txBox="1"/>
          <p:nvPr/>
        </p:nvSpPr>
        <p:spPr>
          <a:xfrm>
            <a:off x="8431131" y="4095439"/>
            <a:ext cx="2564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仅相差一个相位因子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694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7F3D30E2-43C0-4D6A-863C-6DBB13B5B110}"/>
              </a:ext>
            </a:extLst>
          </p:cNvPr>
          <p:cNvGrpSpPr/>
          <p:nvPr/>
        </p:nvGrpSpPr>
        <p:grpSpPr>
          <a:xfrm>
            <a:off x="4161907" y="3773768"/>
            <a:ext cx="3525788" cy="2623842"/>
            <a:chOff x="4161907" y="3773768"/>
            <a:chExt cx="3525788" cy="2623842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286F00DF-26E3-4698-828D-EBCB4748B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1907" y="3773768"/>
              <a:ext cx="3525788" cy="2623842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462BA96-A4CB-421F-9421-36D69CEF8F33}"/>
                </a:ext>
              </a:extLst>
            </p:cNvPr>
            <p:cNvSpPr txBox="1"/>
            <p:nvPr/>
          </p:nvSpPr>
          <p:spPr>
            <a:xfrm>
              <a:off x="4247584" y="3839932"/>
              <a:ext cx="58221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0648852-54DA-4FEE-A281-0A266708E5D8}"/>
                </a:ext>
              </a:extLst>
            </p:cNvPr>
            <p:cNvSpPr txBox="1"/>
            <p:nvPr/>
          </p:nvSpPr>
          <p:spPr>
            <a:xfrm>
              <a:off x="7292787" y="5996637"/>
              <a:ext cx="34176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1301203-BC68-4CC8-BC5F-960A628A2506}"/>
              </a:ext>
            </a:extLst>
          </p:cNvPr>
          <p:cNvGrpSpPr/>
          <p:nvPr/>
        </p:nvGrpSpPr>
        <p:grpSpPr>
          <a:xfrm>
            <a:off x="733725" y="3643202"/>
            <a:ext cx="3574184" cy="2753545"/>
            <a:chOff x="733725" y="3643202"/>
            <a:chExt cx="3574184" cy="2753545"/>
          </a:xfrm>
        </p:grpSpPr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8CC46218-1F74-4774-B25E-F36ED524C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2121" y="3697861"/>
              <a:ext cx="3525788" cy="2585578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281153A-93EA-469B-9CE4-5022EAFAE958}"/>
                </a:ext>
              </a:extLst>
            </p:cNvPr>
            <p:cNvSpPr txBox="1"/>
            <p:nvPr/>
          </p:nvSpPr>
          <p:spPr>
            <a:xfrm>
              <a:off x="733725" y="3643202"/>
              <a:ext cx="58221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1F02932-F34D-4C26-AB0A-0F25CFADFD7F}"/>
                </a:ext>
              </a:extLst>
            </p:cNvPr>
            <p:cNvSpPr txBox="1"/>
            <p:nvPr/>
          </p:nvSpPr>
          <p:spPr>
            <a:xfrm>
              <a:off x="3866574" y="5996637"/>
              <a:ext cx="34176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1A92FB-31E8-429E-A783-175E9D05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108</a:t>
            </a:fld>
            <a:endParaRPr lang="zh-CN" altLang="en-US" dirty="0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456FE31E-1860-4C59-A635-DE5AEA862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370" y="1382638"/>
            <a:ext cx="24011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全同粒子的分类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681DE6-36C8-48EE-9AAE-055A09B3B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69" y="3549356"/>
            <a:ext cx="3498454" cy="26238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E2AD4C-3442-48B9-8F4A-F745BF0A78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69" y="598133"/>
            <a:ext cx="3498455" cy="2623841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34A32CE-2D76-40BC-8090-1E57C1353C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485086"/>
              </p:ext>
            </p:extLst>
          </p:nvPr>
        </p:nvGraphicFramePr>
        <p:xfrm>
          <a:off x="1121658" y="2160694"/>
          <a:ext cx="2680096" cy="514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95400" imgH="254000" progId="Equation.DSMT4">
                  <p:embed/>
                </p:oleObj>
              </mc:Choice>
              <mc:Fallback>
                <p:oleObj name="Equation" r:id="rId8" imgW="1295400" imgH="2540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B3A0F41-6D84-4E00-A189-FAB8F8CC7E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658" y="2160694"/>
                        <a:ext cx="2680096" cy="5148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103F8A1-0F7A-4553-B8D0-C21189A2BE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293784"/>
              </p:ext>
            </p:extLst>
          </p:nvPr>
        </p:nvGraphicFramePr>
        <p:xfrm>
          <a:off x="4475507" y="2156430"/>
          <a:ext cx="2878134" cy="514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84300" imgH="254000" progId="Equation.DSMT4">
                  <p:embed/>
                </p:oleObj>
              </mc:Choice>
              <mc:Fallback>
                <p:oleObj name="Equation" r:id="rId10" imgW="1384300" imgH="2540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4961982-620B-40E4-B45A-4B8A467AAD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5507" y="2156430"/>
                        <a:ext cx="2878134" cy="5148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45500DB0-EE9A-402D-B1FE-566FE2C44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647826"/>
              </p:ext>
            </p:extLst>
          </p:nvPr>
        </p:nvGraphicFramePr>
        <p:xfrm>
          <a:off x="2065338" y="4171950"/>
          <a:ext cx="164941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520560" progId="Equation.DSMT4">
                  <p:embed/>
                </p:oleObj>
              </mc:Choice>
              <mc:Fallback>
                <p:oleObj name="Equation" r:id="rId12" imgW="1028520" imgH="52056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2AD0996-5FA8-43F6-B3CB-402AADC4ED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4171950"/>
                        <a:ext cx="1649412" cy="819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EE48AD4C-387C-4277-8606-663E1B9396D5}"/>
              </a:ext>
            </a:extLst>
          </p:cNvPr>
          <p:cNvSpPr txBox="1"/>
          <p:nvPr/>
        </p:nvSpPr>
        <p:spPr>
          <a:xfrm>
            <a:off x="756476" y="761908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全同粒子</a:t>
            </a:r>
          </a:p>
        </p:txBody>
      </p:sp>
      <p:sp>
        <p:nvSpPr>
          <p:cNvPr id="16" name="文本框 19">
            <a:extLst>
              <a:ext uri="{FF2B5EF4-FFF2-40B4-BE49-F238E27FC236}">
                <a16:creationId xmlns:a16="http://schemas.microsoft.com/office/drawing/2014/main" id="{3E738641-22CF-419E-ABAF-ADBB444F0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861C0B2D-5B35-4BEA-9513-78FA5C883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181" y="3366203"/>
            <a:ext cx="30808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在无限深势阱里，两个全同费米子的反对称波函数</a:t>
            </a: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D863AD45-68E6-4BF8-B08D-DB18CC6F0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428" y="322997"/>
            <a:ext cx="30808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在无限深势阱里，两个全同玻色子的对称波函数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40DD7E-BD67-4CCD-8CCC-A692BFD80E71}"/>
              </a:ext>
            </a:extLst>
          </p:cNvPr>
          <p:cNvSpPr txBox="1"/>
          <p:nvPr/>
        </p:nvSpPr>
        <p:spPr>
          <a:xfrm>
            <a:off x="1868268" y="2715912"/>
            <a:ext cx="1189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玻色子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B2D04D9-C670-4753-BA46-B8B481E9CD6C}"/>
              </a:ext>
            </a:extLst>
          </p:cNvPr>
          <p:cNvSpPr txBox="1"/>
          <p:nvPr/>
        </p:nvSpPr>
        <p:spPr>
          <a:xfrm>
            <a:off x="5321136" y="2715912"/>
            <a:ext cx="1189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费米子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E57B4D21-776A-4B21-B55D-43A1401EB52E}"/>
              </a:ext>
            </a:extLst>
          </p:cNvPr>
          <p:cNvSpPr/>
          <p:nvPr/>
        </p:nvSpPr>
        <p:spPr>
          <a:xfrm rot="5400000">
            <a:off x="4044628" y="209093"/>
            <a:ext cx="209222" cy="3533532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9BA674-8059-4107-840D-ADFE1532F512}"/>
              </a:ext>
            </a:extLst>
          </p:cNvPr>
          <p:cNvSpPr txBox="1"/>
          <p:nvPr/>
        </p:nvSpPr>
        <p:spPr>
          <a:xfrm>
            <a:off x="4663481" y="3283413"/>
            <a:ext cx="2609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费米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狄拉克统计分布</a:t>
            </a:r>
            <a:endParaRPr lang="zh-CN" altLang="en-US" sz="2000" dirty="0"/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C2B77E87-6321-4782-BE76-E9DD3A4876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757963"/>
              </p:ext>
            </p:extLst>
          </p:nvPr>
        </p:nvGraphicFramePr>
        <p:xfrm>
          <a:off x="6072188" y="4013200"/>
          <a:ext cx="1671637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41120" imgH="520560" progId="Equation.DSMT4">
                  <p:embed/>
                </p:oleObj>
              </mc:Choice>
              <mc:Fallback>
                <p:oleObj name="Equation" r:id="rId14" imgW="1041120" imgH="5205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45500DB0-EE9A-402D-B1FE-566FE2C442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88" y="4013200"/>
                        <a:ext cx="1671637" cy="819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9BED451C-7B79-41D9-9CD7-6ED2BBCD732B}"/>
              </a:ext>
            </a:extLst>
          </p:cNvPr>
          <p:cNvSpPr txBox="1"/>
          <p:nvPr/>
        </p:nvSpPr>
        <p:spPr>
          <a:xfrm>
            <a:off x="1134843" y="3283413"/>
            <a:ext cx="2888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玻色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爱因斯坦统计分布</a:t>
            </a:r>
            <a:endParaRPr lang="zh-CN" altLang="en-US" sz="2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8237583-4DFD-437A-B0B9-49BA3C5AB2AE}"/>
              </a:ext>
            </a:extLst>
          </p:cNvPr>
          <p:cNvSpPr txBox="1"/>
          <p:nvPr/>
        </p:nvSpPr>
        <p:spPr>
          <a:xfrm>
            <a:off x="2313070" y="5032756"/>
            <a:ext cx="1372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：简并度</a:t>
            </a:r>
            <a:endParaRPr lang="zh-CN" altLang="en-US" sz="2000" dirty="0"/>
          </a:p>
        </p:txBody>
      </p:sp>
      <p:sp>
        <p:nvSpPr>
          <p:cNvPr id="38" name="Rectangle 23">
            <a:extLst>
              <a:ext uri="{FF2B5EF4-FFF2-40B4-BE49-F238E27FC236}">
                <a16:creationId xmlns:a16="http://schemas.microsoft.com/office/drawing/2014/main" id="{7CCAC312-E104-4490-80FB-FACC9EC5D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842" y="5032756"/>
            <a:ext cx="13580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：化学势</a:t>
            </a:r>
            <a:endParaRPr kumimoji="0" lang="zh-CN" alt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86856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B39D76-0331-4AD8-BF0F-3D3991D3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109</a:t>
            </a:fld>
            <a:endParaRPr lang="zh-CN" altLang="en-US" dirty="0"/>
          </a:p>
        </p:txBody>
      </p:sp>
      <p:sp>
        <p:nvSpPr>
          <p:cNvPr id="3" name="Rectangle 29">
            <a:extLst>
              <a:ext uri="{FF2B5EF4-FFF2-40B4-BE49-F238E27FC236}">
                <a16:creationId xmlns:a16="http://schemas.microsoft.com/office/drawing/2014/main" id="{0BCECF37-D3BB-4A9F-BFFB-BA5E58300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692" y="757408"/>
            <a:ext cx="38539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1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1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个全同粒子系统的波函数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3DDB6F-C3E9-4373-951C-DE48CB273D30}"/>
              </a:ext>
            </a:extLst>
          </p:cNvPr>
          <p:cNvSpPr txBox="1"/>
          <p:nvPr/>
        </p:nvSpPr>
        <p:spPr>
          <a:xfrm>
            <a:off x="756476" y="761908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全同粒子</a:t>
            </a:r>
          </a:p>
        </p:txBody>
      </p:sp>
      <p:sp>
        <p:nvSpPr>
          <p:cNvPr id="16" name="文本框 19">
            <a:extLst>
              <a:ext uri="{FF2B5EF4-FFF2-40B4-BE49-F238E27FC236}">
                <a16:creationId xmlns:a16="http://schemas.microsoft.com/office/drawing/2014/main" id="{98824179-F9F4-4A52-B2A9-C26205ECE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9262F26-2675-4BA7-B7D6-D9ADC4C7BF62}"/>
              </a:ext>
            </a:extLst>
          </p:cNvPr>
          <p:cNvGrpSpPr/>
          <p:nvPr/>
        </p:nvGrpSpPr>
        <p:grpSpPr>
          <a:xfrm>
            <a:off x="6907966" y="322368"/>
            <a:ext cx="1820412" cy="921583"/>
            <a:chOff x="4952695" y="982532"/>
            <a:chExt cx="1820412" cy="921583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1D79A62-062E-4861-9A82-354B01967832}"/>
                </a:ext>
              </a:extLst>
            </p:cNvPr>
            <p:cNvSpPr/>
            <p:nvPr/>
          </p:nvSpPr>
          <p:spPr>
            <a:xfrm>
              <a:off x="5501079" y="1530634"/>
              <a:ext cx="234892" cy="234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1A68C75-2714-411E-A8A5-58FDA105C1BF}"/>
                </a:ext>
              </a:extLst>
            </p:cNvPr>
            <p:cNvSpPr/>
            <p:nvPr/>
          </p:nvSpPr>
          <p:spPr>
            <a:xfrm>
              <a:off x="5189136" y="1530634"/>
              <a:ext cx="234892" cy="234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65BD53A-DE6E-4AD9-B53B-BD3454D8B2D4}"/>
                </a:ext>
              </a:extLst>
            </p:cNvPr>
            <p:cNvSpPr/>
            <p:nvPr/>
          </p:nvSpPr>
          <p:spPr>
            <a:xfrm>
              <a:off x="4952695" y="1392046"/>
              <a:ext cx="1820412" cy="5120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99EC0B9-ACE1-4C95-88CA-02A6D8B036AA}"/>
                </a:ext>
              </a:extLst>
            </p:cNvPr>
            <p:cNvSpPr/>
            <p:nvPr/>
          </p:nvSpPr>
          <p:spPr>
            <a:xfrm>
              <a:off x="6294037" y="1530634"/>
              <a:ext cx="234892" cy="234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FD79A7C-E31F-4BF8-8A50-6D9338EFFFFE}"/>
                </a:ext>
              </a:extLst>
            </p:cNvPr>
            <p:cNvSpPr txBox="1"/>
            <p:nvPr/>
          </p:nvSpPr>
          <p:spPr>
            <a:xfrm>
              <a:off x="5694026" y="13961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606BBC3-F22F-4E3D-94B8-906E76C1A0BD}"/>
                </a:ext>
              </a:extLst>
            </p:cNvPr>
            <p:cNvSpPr txBox="1"/>
            <p:nvPr/>
          </p:nvSpPr>
          <p:spPr>
            <a:xfrm>
              <a:off x="5139626" y="982532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zh-CN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zh-CN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……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zh-CN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zh-CN" alt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Rectangle 29">
            <a:extLst>
              <a:ext uri="{FF2B5EF4-FFF2-40B4-BE49-F238E27FC236}">
                <a16:creationId xmlns:a16="http://schemas.microsoft.com/office/drawing/2014/main" id="{3FC7DE07-C066-4CE3-A413-DA42328C3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1532495"/>
            <a:ext cx="19367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玻色子：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709B731C-C5E3-4E0D-A889-E170532EF4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526144"/>
              </p:ext>
            </p:extLst>
          </p:nvPr>
        </p:nvGraphicFramePr>
        <p:xfrm>
          <a:off x="8896713" y="806557"/>
          <a:ext cx="2743200" cy="41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560" imgH="253800" progId="Equation.DSMT4">
                  <p:embed/>
                </p:oleObj>
              </mc:Choice>
              <mc:Fallback>
                <p:oleObj name="Equation" r:id="rId2" imgW="1663560" imgH="2538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34A32CE-2D76-40BC-8090-1E57C1353C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6713" y="806557"/>
                        <a:ext cx="2743200" cy="411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79ACCAAD-7901-4B10-BF7A-7B7370A02F7F}"/>
              </a:ext>
            </a:extLst>
          </p:cNvPr>
          <p:cNvSpPr txBox="1"/>
          <p:nvPr/>
        </p:nvSpPr>
        <p:spPr>
          <a:xfrm>
            <a:off x="2398956" y="2504283"/>
            <a:ext cx="1278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个粒子</a:t>
            </a:r>
            <a:endParaRPr lang="zh-CN" altLang="en-US" sz="2400" b="1" dirty="0"/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2471E05B-C691-4D90-8611-4222AF310C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041100"/>
              </p:ext>
            </p:extLst>
          </p:nvPr>
        </p:nvGraphicFramePr>
        <p:xfrm>
          <a:off x="756476" y="3051396"/>
          <a:ext cx="4877082" cy="641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24080" imgH="419040" progId="Equation.DSMT4">
                  <p:embed/>
                </p:oleObj>
              </mc:Choice>
              <mc:Fallback>
                <p:oleObj name="Equation" r:id="rId4" imgW="3124080" imgH="41904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709B731C-C5E3-4E0D-A889-E170532EF4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476" y="3051396"/>
                        <a:ext cx="4877082" cy="6410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451BD73F-3405-4717-9AB1-EAA8FF4C88AE}"/>
              </a:ext>
            </a:extLst>
          </p:cNvPr>
          <p:cNvSpPr txBox="1"/>
          <p:nvPr/>
        </p:nvSpPr>
        <p:spPr>
          <a:xfrm>
            <a:off x="2345127" y="4207851"/>
            <a:ext cx="1386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个粒子</a:t>
            </a:r>
            <a:endParaRPr lang="zh-CN" altLang="en-US" sz="2400" b="1" dirty="0"/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5AF19257-2566-4F9C-8847-18BD0305F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72187"/>
              </p:ext>
            </p:extLst>
          </p:nvPr>
        </p:nvGraphicFramePr>
        <p:xfrm>
          <a:off x="328183" y="4772714"/>
          <a:ext cx="5682426" cy="758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22480" imgH="520560" progId="Equation.DSMT4">
                  <p:embed/>
                </p:oleObj>
              </mc:Choice>
              <mc:Fallback>
                <p:oleObj name="Equation" r:id="rId6" imgW="3822480" imgH="5205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2471E05B-C691-4D90-8611-4222AF310C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83" y="4772714"/>
                        <a:ext cx="5682426" cy="7589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9AD2D63-E923-497A-A06C-DC32B01235D0}"/>
              </a:ext>
            </a:extLst>
          </p:cNvPr>
          <p:cNvCxnSpPr>
            <a:cxnSpLocks/>
          </p:cNvCxnSpPr>
          <p:nvPr/>
        </p:nvCxnSpPr>
        <p:spPr>
          <a:xfrm>
            <a:off x="6096000" y="1532495"/>
            <a:ext cx="0" cy="5188980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115DECB-AAEE-4B8A-800F-BCF68F60E98E}"/>
              </a:ext>
            </a:extLst>
          </p:cNvPr>
          <p:cNvSpPr txBox="1"/>
          <p:nvPr/>
        </p:nvSpPr>
        <p:spPr>
          <a:xfrm>
            <a:off x="9622829" y="426500"/>
            <a:ext cx="15334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置换求和</a:t>
            </a:r>
            <a:endParaRPr lang="zh-CN" altLang="en-US" sz="2400" dirty="0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83A949-1D63-4000-99C0-03258F67F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955" y="1532495"/>
            <a:ext cx="19367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费米子：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696598B-101A-43DA-9FCC-F49A32590549}"/>
              </a:ext>
            </a:extLst>
          </p:cNvPr>
          <p:cNvSpPr txBox="1"/>
          <p:nvPr/>
        </p:nvSpPr>
        <p:spPr>
          <a:xfrm>
            <a:off x="8462065" y="1925442"/>
            <a:ext cx="1278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个粒子</a:t>
            </a:r>
            <a:endParaRPr lang="zh-CN" altLang="en-US" sz="2400" b="1" dirty="0"/>
          </a:p>
        </p:txBody>
      </p: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5FFB3C95-ED5B-4344-B75B-89CAECEEE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258545"/>
              </p:ext>
            </p:extLst>
          </p:nvPr>
        </p:nvGraphicFramePr>
        <p:xfrm>
          <a:off x="6558441" y="2300164"/>
          <a:ext cx="4877082" cy="641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24080" imgH="419040" progId="Equation.DSMT4">
                  <p:embed/>
                </p:oleObj>
              </mc:Choice>
              <mc:Fallback>
                <p:oleObj name="Equation" r:id="rId8" imgW="3124080" imgH="41904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2471E05B-C691-4D90-8611-4222AF310C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441" y="2300164"/>
                        <a:ext cx="4877082" cy="6410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文本框 47">
            <a:extLst>
              <a:ext uri="{FF2B5EF4-FFF2-40B4-BE49-F238E27FC236}">
                <a16:creationId xmlns:a16="http://schemas.microsoft.com/office/drawing/2014/main" id="{30E72958-FBD9-478F-88C6-323F5C36CD93}"/>
              </a:ext>
            </a:extLst>
          </p:cNvPr>
          <p:cNvSpPr txBox="1"/>
          <p:nvPr/>
        </p:nvSpPr>
        <p:spPr>
          <a:xfrm>
            <a:off x="8484200" y="2917985"/>
            <a:ext cx="1339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个粒子</a:t>
            </a:r>
            <a:endParaRPr lang="zh-CN" altLang="en-US" sz="2400" b="1" dirty="0"/>
          </a:p>
        </p:txBody>
      </p: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30038443-83A9-410F-AD28-9B51C9D7BD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418857"/>
              </p:ext>
            </p:extLst>
          </p:nvPr>
        </p:nvGraphicFramePr>
        <p:xfrm>
          <a:off x="6334745" y="3401338"/>
          <a:ext cx="5324475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81280" imgH="1015920" progId="Equation.DSMT4">
                  <p:embed/>
                </p:oleObj>
              </mc:Choice>
              <mc:Fallback>
                <p:oleObj name="Equation" r:id="rId10" imgW="3581280" imgH="101592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5AF19257-2566-4F9C-8847-18BD0305FB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745" y="3401338"/>
                        <a:ext cx="5324475" cy="1479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文本框 49">
            <a:extLst>
              <a:ext uri="{FF2B5EF4-FFF2-40B4-BE49-F238E27FC236}">
                <a16:creationId xmlns:a16="http://schemas.microsoft.com/office/drawing/2014/main" id="{3438F123-DD2E-4C53-A23C-82E4DDDDC9F9}"/>
              </a:ext>
            </a:extLst>
          </p:cNvPr>
          <p:cNvSpPr txBox="1"/>
          <p:nvPr/>
        </p:nvSpPr>
        <p:spPr>
          <a:xfrm>
            <a:off x="6157688" y="4869239"/>
            <a:ext cx="5818889" cy="446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~ 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中有相同的值，行列式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，波函数不存在</a:t>
            </a:r>
            <a:endParaRPr lang="zh-CN" altLang="en-US" sz="20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5C95520-6DAB-4600-8D20-E3EC26D5F399}"/>
              </a:ext>
            </a:extLst>
          </p:cNvPr>
          <p:cNvSpPr txBox="1"/>
          <p:nvPr/>
        </p:nvSpPr>
        <p:spPr>
          <a:xfrm>
            <a:off x="6205096" y="5541682"/>
            <a:ext cx="5626824" cy="82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泡利原理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遵循费米统计的全同粒子系统，不可能有两个及以上粒子在同一时刻处于同一态</a:t>
            </a: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7889474A-20E0-454D-9F9E-B45822347F74}"/>
              </a:ext>
            </a:extLst>
          </p:cNvPr>
          <p:cNvSpPr/>
          <p:nvPr/>
        </p:nvSpPr>
        <p:spPr>
          <a:xfrm rot="5400000">
            <a:off x="8885054" y="5373383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2940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FD5048-74F8-49A7-8A87-A12D4762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62B6-3FCC-486A-BBF2-B22055C8A157}" type="slidenum">
              <a:rPr lang="zh-CN" altLang="en-US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5" name="文本框 19">
            <a:extLst>
              <a:ext uri="{FF2B5EF4-FFF2-40B4-BE49-F238E27FC236}">
                <a16:creationId xmlns:a16="http://schemas.microsoft.com/office/drawing/2014/main" id="{C57BC389-F532-42D5-879D-A8D4FF5E4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354135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量子力学的基本概念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E93380-142C-4600-A734-39E3B235FFE8}"/>
              </a:ext>
            </a:extLst>
          </p:cNvPr>
          <p:cNvSpPr txBox="1"/>
          <p:nvPr/>
        </p:nvSpPr>
        <p:spPr>
          <a:xfrm>
            <a:off x="756477" y="763114"/>
            <a:ext cx="564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与经典理论产生矛盾的实验现象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D403F1-93A2-4C85-9A4D-94389C141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49" y="305479"/>
            <a:ext cx="2746301" cy="21813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93A120-1031-447B-A6C3-45BF795D9FFC}"/>
              </a:ext>
            </a:extLst>
          </p:cNvPr>
          <p:cNvSpPr txBox="1"/>
          <p:nvPr/>
        </p:nvSpPr>
        <p:spPr>
          <a:xfrm>
            <a:off x="1168400" y="1431060"/>
            <a:ext cx="6429356" cy="267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电子穿过晶体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经典：应观察到电子轨迹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实际：形成波的衍射图样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电子的双缝干涉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经典：两个单狭缝衍射图样之和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实际：由于干涉作用不等于单狭缝衍射图样之和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42A89CF-87CF-4F7C-8D32-B103BFF1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38" y="2416581"/>
            <a:ext cx="2770310" cy="230769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627C5C3-B8D7-4FB8-BCA2-E3D3EC407C36}"/>
              </a:ext>
            </a:extLst>
          </p:cNvPr>
          <p:cNvSpPr txBox="1"/>
          <p:nvPr/>
        </p:nvSpPr>
        <p:spPr>
          <a:xfrm>
            <a:off x="762649" y="4355558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不确定性原理</a:t>
            </a: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5F5B0909-F39E-4712-A5BE-E9B90B37D9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212349"/>
              </p:ext>
            </p:extLst>
          </p:nvPr>
        </p:nvGraphicFramePr>
        <p:xfrm>
          <a:off x="5424917" y="5644202"/>
          <a:ext cx="1342166" cy="84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47640" imgH="393480" progId="Equation.DSMT4">
                  <p:embed/>
                </p:oleObj>
              </mc:Choice>
              <mc:Fallback>
                <p:oleObj name="Equation" r:id="rId4" imgW="647640" imgH="393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1DDDC976-8E78-4764-BB3D-B8F2E9CA1E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917" y="5644202"/>
                        <a:ext cx="1342166" cy="8488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0A01FDB2-6C89-4F0F-BABF-BD5DF7ECFBD2}"/>
              </a:ext>
            </a:extLst>
          </p:cNvPr>
          <p:cNvSpPr txBox="1"/>
          <p:nvPr/>
        </p:nvSpPr>
        <p:spPr>
          <a:xfrm>
            <a:off x="1168400" y="5050433"/>
            <a:ext cx="9393339" cy="97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粒子的位置与动量不可同时被确定，位置的不确定性越小，则动量的不确定性越大，反之亦然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39331C-62E6-4E07-9C7F-5C19D287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110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3D2C82-035A-4C47-BF84-B08F1E66CFF4}"/>
              </a:ext>
            </a:extLst>
          </p:cNvPr>
          <p:cNvSpPr txBox="1"/>
          <p:nvPr/>
        </p:nvSpPr>
        <p:spPr>
          <a:xfrm>
            <a:off x="756476" y="76190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</a:t>
            </a: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ACD8E4BE-0BF8-4D87-BF19-DB9D80AFD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CE180A4C-922A-4833-B7E9-80DF9BA93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1483973"/>
            <a:ext cx="2244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原子的能级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6A0577-9DD3-4516-BEE0-36A8F1B9E7FA}"/>
              </a:ext>
            </a:extLst>
          </p:cNvPr>
          <p:cNvSpPr txBox="1"/>
          <p:nvPr/>
        </p:nvSpPr>
        <p:spPr>
          <a:xfrm>
            <a:off x="1322819" y="2043815"/>
            <a:ext cx="8953696" cy="97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非相对论近似下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，原子的定态是由运动于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核库仑场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内彼此间具有电相互作用的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多电子系统薛定谔方程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决定的</a:t>
            </a:r>
            <a:endParaRPr lang="zh-CN" altLang="en-US" sz="24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83366870-2432-4790-BD46-9BC69A7C8D38}"/>
              </a:ext>
            </a:extLst>
          </p:cNvPr>
          <p:cNvSpPr/>
          <p:nvPr/>
        </p:nvSpPr>
        <p:spPr>
          <a:xfrm>
            <a:off x="1434749" y="3328332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805F45-3FC6-4CB2-A9BB-F4F6D9330BD2}"/>
              </a:ext>
            </a:extLst>
          </p:cNvPr>
          <p:cNvSpPr txBox="1"/>
          <p:nvPr/>
        </p:nvSpPr>
        <p:spPr>
          <a:xfrm>
            <a:off x="1878738" y="3167440"/>
            <a:ext cx="8504799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原子的每个定态将由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轨道角动量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的某个定值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宇称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来标志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369017-FB51-4D45-A8EE-7DAEEB55F831}"/>
              </a:ext>
            </a:extLst>
          </p:cNvPr>
          <p:cNvSpPr txBox="1"/>
          <p:nvPr/>
        </p:nvSpPr>
        <p:spPr>
          <a:xfrm>
            <a:off x="1322819" y="3925435"/>
            <a:ext cx="8953696" cy="9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全同粒子系统的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定态坐标波函数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具有一定的置换对称性，每一类置换对称性对应系统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总自旋的某个定值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4E64F5E-9C10-4148-B7C6-CD74C029EDF6}"/>
              </a:ext>
            </a:extLst>
          </p:cNvPr>
          <p:cNvSpPr/>
          <p:nvPr/>
        </p:nvSpPr>
        <p:spPr>
          <a:xfrm>
            <a:off x="1434749" y="5305987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4D69B4-C60C-4826-A2EB-35E47A3CAA91}"/>
              </a:ext>
            </a:extLst>
          </p:cNvPr>
          <p:cNvSpPr txBox="1"/>
          <p:nvPr/>
        </p:nvSpPr>
        <p:spPr>
          <a:xfrm>
            <a:off x="1878738" y="5145095"/>
            <a:ext cx="6124359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原子的每个定态还由电子的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总自旋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所标志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AE7296-449C-481F-B7F9-31AE4A1F4D69}"/>
              </a:ext>
            </a:extLst>
          </p:cNvPr>
          <p:cNvSpPr txBox="1"/>
          <p:nvPr/>
        </p:nvSpPr>
        <p:spPr>
          <a:xfrm>
            <a:off x="1168399" y="5822070"/>
            <a:ext cx="9473812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一个具有给定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值的能级是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简并的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，总简并度为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+ 1)(2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+ 1)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8116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1B0085-F07F-4401-930A-2B1DDDDE3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111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F82B53-368A-4AFC-BBD2-8C9FA767E8E7}"/>
              </a:ext>
            </a:extLst>
          </p:cNvPr>
          <p:cNvSpPr txBox="1"/>
          <p:nvPr/>
        </p:nvSpPr>
        <p:spPr>
          <a:xfrm>
            <a:off x="756476" y="76190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</a:t>
            </a: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F783C7D4-60CE-49AF-ABDA-A864D1BD6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72018F0B-41F5-4A78-AA7A-B1BD019C0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1483973"/>
            <a:ext cx="2244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原子的能级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183697-94CC-4A41-9C28-403C488B1D88}"/>
              </a:ext>
            </a:extLst>
          </p:cNvPr>
          <p:cNvSpPr txBox="1"/>
          <p:nvPr/>
        </p:nvSpPr>
        <p:spPr>
          <a:xfrm>
            <a:off x="1168399" y="2146521"/>
            <a:ext cx="9862444" cy="9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但实际上，电子的电磁作用中含有依赖于其自旋的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相对论效应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，使原子的能量不但依赖于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矢量 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的绝对值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，还依赖于两者的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相对方向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2FF4FF0C-4D89-4BD1-81D3-2EE75F898C22}"/>
              </a:ext>
            </a:extLst>
          </p:cNvPr>
          <p:cNvSpPr/>
          <p:nvPr/>
        </p:nvSpPr>
        <p:spPr>
          <a:xfrm>
            <a:off x="1823589" y="3766319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F9482D-01DD-4E17-A100-2894A12C5AE6}"/>
              </a:ext>
            </a:extLst>
          </p:cNvPr>
          <p:cNvSpPr txBox="1"/>
          <p:nvPr/>
        </p:nvSpPr>
        <p:spPr>
          <a:xfrm>
            <a:off x="2205909" y="3377644"/>
            <a:ext cx="7516932" cy="9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原子的总轨道角动量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和自旋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不再分别守恒，只有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总角动量 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守恒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66AAA4-6594-4320-9B23-FCBD098701E6}"/>
              </a:ext>
            </a:extLst>
          </p:cNvPr>
          <p:cNvSpPr txBox="1"/>
          <p:nvPr/>
        </p:nvSpPr>
        <p:spPr>
          <a:xfrm>
            <a:off x="2399251" y="4457907"/>
            <a:ext cx="7393498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精确的原子能级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谱项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应该用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总角动量值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来标志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416F502-EDE4-4623-B7F6-56BF176541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905135"/>
              </p:ext>
            </p:extLst>
          </p:nvPr>
        </p:nvGraphicFramePr>
        <p:xfrm>
          <a:off x="1526594" y="5444095"/>
          <a:ext cx="353185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600" imgH="431640" progId="Equation.DSMT4">
                  <p:embed/>
                </p:oleObj>
              </mc:Choice>
              <mc:Fallback>
                <p:oleObj name="Equation" r:id="rId2" imgW="1866600" imgH="43164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709B731C-C5E3-4E0D-A889-E170532EF4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6594" y="5444095"/>
                        <a:ext cx="3531857" cy="803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1AD9FA0-007B-443E-B29F-4DECEEEFE7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44307"/>
              </p:ext>
            </p:extLst>
          </p:nvPr>
        </p:nvGraphicFramePr>
        <p:xfrm>
          <a:off x="7247706" y="5444095"/>
          <a:ext cx="937777" cy="730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4560" imgH="241200" progId="Equation.DSMT4">
                  <p:embed/>
                </p:oleObj>
              </mc:Choice>
              <mc:Fallback>
                <p:oleObj name="Equation" r:id="rId4" imgW="304560" imgH="2412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F6CBB6B-7FB3-4BC7-9F3C-9F9E8545E1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706" y="5444095"/>
                        <a:ext cx="937777" cy="73068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812D368-F428-499B-84E2-58469B2C0A60}"/>
              </a:ext>
            </a:extLst>
          </p:cNvPr>
          <p:cNvCxnSpPr>
            <a:cxnSpLocks/>
          </p:cNvCxnSpPr>
          <p:nvPr/>
        </p:nvCxnSpPr>
        <p:spPr>
          <a:xfrm flipH="1" flipV="1">
            <a:off x="6918825" y="5460873"/>
            <a:ext cx="379215" cy="1833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4B7A715-33C2-4511-8C4E-97BEE3EDC45A}"/>
              </a:ext>
            </a:extLst>
          </p:cNvPr>
          <p:cNvSpPr txBox="1"/>
          <p:nvPr/>
        </p:nvSpPr>
        <p:spPr>
          <a:xfrm>
            <a:off x="5273176" y="4945276"/>
            <a:ext cx="1547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多重度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 (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≥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690804-16EE-4508-AF08-CC1B17E6A679}"/>
              </a:ext>
            </a:extLst>
          </p:cNvPr>
          <p:cNvSpPr txBox="1"/>
          <p:nvPr/>
        </p:nvSpPr>
        <p:spPr>
          <a:xfrm>
            <a:off x="8443272" y="5644246"/>
            <a:ext cx="1279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总角动量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B01827C-6475-41AD-AE78-2D4AE8F19489}"/>
              </a:ext>
            </a:extLst>
          </p:cNvPr>
          <p:cNvCxnSpPr>
            <a:cxnSpLocks/>
          </p:cNvCxnSpPr>
          <p:nvPr/>
        </p:nvCxnSpPr>
        <p:spPr>
          <a:xfrm flipH="1">
            <a:off x="5058451" y="5868606"/>
            <a:ext cx="241189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CDA3535-3575-4B43-A36C-C444E3628989}"/>
              </a:ext>
            </a:extLst>
          </p:cNvPr>
          <p:cNvCxnSpPr>
            <a:cxnSpLocks/>
          </p:cNvCxnSpPr>
          <p:nvPr/>
        </p:nvCxnSpPr>
        <p:spPr>
          <a:xfrm flipV="1">
            <a:off x="8101672" y="5809437"/>
            <a:ext cx="362166" cy="1753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8476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BD020C-E45D-483D-B7A9-A7C14389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112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431233-AAE6-4F47-941E-4ACD57728D55}"/>
              </a:ext>
            </a:extLst>
          </p:cNvPr>
          <p:cNvSpPr txBox="1"/>
          <p:nvPr/>
        </p:nvSpPr>
        <p:spPr>
          <a:xfrm>
            <a:off x="756476" y="76190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</a:t>
            </a: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D7926EC2-F30F-450E-8BE2-EF3D41F73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04ECFEA5-5D45-4B37-8116-AAE0EBE8D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1483973"/>
            <a:ext cx="28600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原子中的电子态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9798B3-3761-4A01-8ED7-35C168519533}"/>
              </a:ext>
            </a:extLst>
          </p:cNvPr>
          <p:cNvSpPr txBox="1"/>
          <p:nvPr/>
        </p:nvSpPr>
        <p:spPr>
          <a:xfrm>
            <a:off x="1231422" y="2055391"/>
            <a:ext cx="9531653" cy="144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单电子态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每个电子在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原子核和其余电子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所产生的某种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等效有心力场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中运动的定态。自洽场是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球对称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的，每个单电子态由其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主量子数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轨道角动量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来标志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3D2CBB2-54D5-4E10-8576-1684B2AFBAC7}"/>
              </a:ext>
            </a:extLst>
          </p:cNvPr>
          <p:cNvCxnSpPr>
            <a:cxnSpLocks/>
          </p:cNvCxnSpPr>
          <p:nvPr/>
        </p:nvCxnSpPr>
        <p:spPr>
          <a:xfrm flipV="1">
            <a:off x="9766423" y="1811415"/>
            <a:ext cx="0" cy="2762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C62184D-0696-4836-812C-4EB13E838009}"/>
              </a:ext>
            </a:extLst>
          </p:cNvPr>
          <p:cNvSpPr txBox="1"/>
          <p:nvPr/>
        </p:nvSpPr>
        <p:spPr>
          <a:xfrm>
            <a:off x="9191778" y="1328483"/>
            <a:ext cx="1149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自洽场</a:t>
            </a:r>
            <a:endParaRPr lang="zh-CN" altLang="en-US" sz="2400" b="1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EE5B65C-4819-4138-B46E-7108CD79EC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442827"/>
              </p:ext>
            </p:extLst>
          </p:nvPr>
        </p:nvGraphicFramePr>
        <p:xfrm>
          <a:off x="5144732" y="5009303"/>
          <a:ext cx="164147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3160" imgH="241200" progId="Equation.DSMT4">
                  <p:embed/>
                </p:oleObj>
              </mc:Choice>
              <mc:Fallback>
                <p:oleObj name="Equation" r:id="rId2" imgW="533160" imgH="2412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1AD9FA0-007B-443E-B29F-4DECEEEFE7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4732" y="5009303"/>
                        <a:ext cx="1641475" cy="7318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DE036CD-FB09-4FAD-A3BF-A073F49B3F07}"/>
              </a:ext>
            </a:extLst>
          </p:cNvPr>
          <p:cNvSpPr txBox="1"/>
          <p:nvPr/>
        </p:nvSpPr>
        <p:spPr>
          <a:xfrm>
            <a:off x="1226160" y="4268161"/>
            <a:ext cx="9665871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原子的某一个态，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，两个电子分别处于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9176A3B-A98D-4E4B-8A2E-1427493724B1}"/>
              </a:ext>
            </a:extLst>
          </p:cNvPr>
          <p:cNvCxnSpPr>
            <a:cxnSpLocks/>
          </p:cNvCxnSpPr>
          <p:nvPr/>
        </p:nvCxnSpPr>
        <p:spPr>
          <a:xfrm>
            <a:off x="5569550" y="5643453"/>
            <a:ext cx="0" cy="2788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54D5827-0E66-41BC-B0F8-999ED02EF71A}"/>
              </a:ext>
            </a:extLst>
          </p:cNvPr>
          <p:cNvCxnSpPr>
            <a:cxnSpLocks/>
          </p:cNvCxnSpPr>
          <p:nvPr/>
        </p:nvCxnSpPr>
        <p:spPr>
          <a:xfrm>
            <a:off x="6426625" y="5643453"/>
            <a:ext cx="0" cy="2788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74EE508-CB10-4CFC-BBA7-47A6950764BA}"/>
              </a:ext>
            </a:extLst>
          </p:cNvPr>
          <p:cNvSpPr txBox="1"/>
          <p:nvPr/>
        </p:nvSpPr>
        <p:spPr>
          <a:xfrm>
            <a:off x="4600131" y="5913625"/>
            <a:ext cx="1466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电子组态</a:t>
            </a:r>
            <a:endParaRPr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F489424-72D3-4207-9D08-0331C32236CB}"/>
              </a:ext>
            </a:extLst>
          </p:cNvPr>
          <p:cNvSpPr txBox="1"/>
          <p:nvPr/>
        </p:nvSpPr>
        <p:spPr>
          <a:xfrm>
            <a:off x="6052750" y="5913625"/>
            <a:ext cx="1466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原子能级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2A4218A-65C2-4D7D-B0B8-7C38404E72BF}"/>
              </a:ext>
            </a:extLst>
          </p:cNvPr>
          <p:cNvSpPr txBox="1"/>
          <p:nvPr/>
        </p:nvSpPr>
        <p:spPr>
          <a:xfrm>
            <a:off x="1231422" y="3605962"/>
            <a:ext cx="8986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电子组态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原子中的电子在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值不同的各态中所具有的分布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87535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04CE0C3-4345-4172-B9DF-0AD9CC3ABD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3" r="64411" b="18675"/>
          <a:stretch/>
        </p:blipFill>
        <p:spPr>
          <a:xfrm>
            <a:off x="7288093" y="2134397"/>
            <a:ext cx="3221225" cy="399493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7DEDC8-A3DB-400E-BFBE-5C52651C2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113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031CDD-C098-4B4D-8C9C-5D5C34215481}"/>
              </a:ext>
            </a:extLst>
          </p:cNvPr>
          <p:cNvSpPr txBox="1"/>
          <p:nvPr/>
        </p:nvSpPr>
        <p:spPr>
          <a:xfrm>
            <a:off x="756476" y="76190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</a:t>
            </a: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67F7B510-2AA0-409E-B4E6-44751396D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1374916"/>
            <a:ext cx="28600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原子中的电子态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19">
            <a:extLst>
              <a:ext uri="{FF2B5EF4-FFF2-40B4-BE49-F238E27FC236}">
                <a16:creationId xmlns:a16="http://schemas.microsoft.com/office/drawing/2014/main" id="{4464C6F2-E649-41F2-A8C1-4A77D250C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1DD05B-CC2D-455C-AB11-3250A4E78FB5}"/>
              </a:ext>
            </a:extLst>
          </p:cNvPr>
          <p:cNvSpPr txBox="1"/>
          <p:nvPr/>
        </p:nvSpPr>
        <p:spPr>
          <a:xfrm>
            <a:off x="1040189" y="2363236"/>
            <a:ext cx="2055020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给定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1B977C9-7E8E-495A-87E1-7DF9466E4398}"/>
              </a:ext>
            </a:extLst>
          </p:cNvPr>
          <p:cNvSpPr/>
          <p:nvPr/>
        </p:nvSpPr>
        <p:spPr>
          <a:xfrm>
            <a:off x="3230362" y="2561028"/>
            <a:ext cx="610937" cy="202213"/>
          </a:xfrm>
          <a:prstGeom prst="rightArrow">
            <a:avLst>
              <a:gd name="adj1" fmla="val 50000"/>
              <a:gd name="adj2" fmla="val 12052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3C56F6BB-876F-407D-A986-364930CD6D5E}"/>
              </a:ext>
            </a:extLst>
          </p:cNvPr>
          <p:cNvSpPr/>
          <p:nvPr/>
        </p:nvSpPr>
        <p:spPr>
          <a:xfrm>
            <a:off x="4111605" y="2386740"/>
            <a:ext cx="161720" cy="567961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85E7B1-027E-499B-8410-066F4C7A23A4}"/>
              </a:ext>
            </a:extLst>
          </p:cNvPr>
          <p:cNvSpPr txBox="1"/>
          <p:nvPr/>
        </p:nvSpPr>
        <p:spPr>
          <a:xfrm>
            <a:off x="2879195" y="2134397"/>
            <a:ext cx="1313270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沿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轴投影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1D93DF-F895-4B44-A516-A2B8D78238FF}"/>
              </a:ext>
            </a:extLst>
          </p:cNvPr>
          <p:cNvSpPr txBox="1"/>
          <p:nvPr/>
        </p:nvSpPr>
        <p:spPr>
          <a:xfrm>
            <a:off x="4305873" y="2033868"/>
            <a:ext cx="2526644" cy="519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F65F5CB-CA1C-4D30-91A1-20A9DB712C50}"/>
                  </a:ext>
                </a:extLst>
              </p:cNvPr>
              <p:cNvSpPr txBox="1"/>
              <p:nvPr/>
            </p:nvSpPr>
            <p:spPr>
              <a:xfrm>
                <a:off x="4305873" y="2399012"/>
                <a:ext cx="2526644" cy="793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sz="2400" i="1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i="1" baseline="-250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= </a:t>
                </a:r>
                <a:r>
                  <a:rPr lang="el-GR" altLang="zh-CN" sz="2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=</a:t>
                </a:r>
                <a:r>
                  <a:rPr lang="en-US" altLang="zh-CN" sz="2400" b="0" dirty="0">
                    <a:solidFill>
                      <a:schemeClr val="tx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endParaRPr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F65F5CB-CA1C-4D30-91A1-20A9DB71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873" y="2399012"/>
                <a:ext cx="2526644" cy="793278"/>
              </a:xfrm>
              <a:prstGeom prst="rect">
                <a:avLst/>
              </a:prstGeom>
              <a:blipFill>
                <a:blip r:embed="rId3"/>
                <a:stretch>
                  <a:fillRect l="-3614" r="-3373"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6CF67811-210F-42DB-AE33-77D5737D90E9}"/>
              </a:ext>
            </a:extLst>
          </p:cNvPr>
          <p:cNvSpPr txBox="1"/>
          <p:nvPr/>
        </p:nvSpPr>
        <p:spPr>
          <a:xfrm>
            <a:off x="8610600" y="952612"/>
            <a:ext cx="2562461" cy="446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最多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2(2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+ 1)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个电子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5" name="表格 9">
            <a:extLst>
              <a:ext uri="{FF2B5EF4-FFF2-40B4-BE49-F238E27FC236}">
                <a16:creationId xmlns:a16="http://schemas.microsoft.com/office/drawing/2014/main" id="{05F4CA0B-6F62-4250-8CA2-A0B00FE98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182676"/>
              </p:ext>
            </p:extLst>
          </p:nvPr>
        </p:nvGraphicFramePr>
        <p:xfrm>
          <a:off x="629174" y="3403269"/>
          <a:ext cx="6285477" cy="256032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730862">
                  <a:extLst>
                    <a:ext uri="{9D8B030D-6E8A-4147-A177-3AD203B41FA5}">
                      <a16:colId xmlns:a16="http://schemas.microsoft.com/office/drawing/2014/main" val="1955335989"/>
                    </a:ext>
                  </a:extLst>
                </a:gridCol>
                <a:gridCol w="730862">
                  <a:extLst>
                    <a:ext uri="{9D8B030D-6E8A-4147-A177-3AD203B41FA5}">
                      <a16:colId xmlns:a16="http://schemas.microsoft.com/office/drawing/2014/main" val="2165266386"/>
                    </a:ext>
                  </a:extLst>
                </a:gridCol>
                <a:gridCol w="2608739">
                  <a:extLst>
                    <a:ext uri="{9D8B030D-6E8A-4147-A177-3AD203B41FA5}">
                      <a16:colId xmlns:a16="http://schemas.microsoft.com/office/drawing/2014/main" val="2450917202"/>
                    </a:ext>
                  </a:extLst>
                </a:gridCol>
                <a:gridCol w="1107507">
                  <a:extLst>
                    <a:ext uri="{9D8B030D-6E8A-4147-A177-3AD203B41FA5}">
                      <a16:colId xmlns:a16="http://schemas.microsoft.com/office/drawing/2014/main" val="1308693123"/>
                    </a:ext>
                  </a:extLst>
                </a:gridCol>
                <a:gridCol w="1107507">
                  <a:extLst>
                    <a:ext uri="{9D8B030D-6E8A-4147-A177-3AD203B41FA5}">
                      <a16:colId xmlns:a16="http://schemas.microsoft.com/office/drawing/2014/main" val="2317070756"/>
                    </a:ext>
                  </a:extLst>
                </a:gridCol>
              </a:tblGrid>
              <a:tr h="320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18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</a:t>
                      </a:r>
                      <a:endParaRPr lang="zh-CN" altLang="en-US" sz="18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altLang="en-US" sz="18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Orbitals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Electrons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570695"/>
                  </a:ext>
                </a:extLst>
              </a:tr>
              <a:tr h="351141"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1(K)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0(s)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104939"/>
                  </a:ext>
                </a:extLst>
              </a:tr>
              <a:tr h="351141"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2(L)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1(p)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-1,0,1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7288601"/>
                  </a:ext>
                </a:extLst>
              </a:tr>
              <a:tr h="351141"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3(M)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2(d)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-2,-1,0,1,2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987805"/>
                  </a:ext>
                </a:extLst>
              </a:tr>
              <a:tr h="351141"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4(N)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3(f)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-3,-2,-1,0,1,2,3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480521"/>
                  </a:ext>
                </a:extLst>
              </a:tr>
              <a:tr h="351141"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5(O)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4(g)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-4,-3,-2,-1,0,1,2,3,4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18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619690"/>
                  </a:ext>
                </a:extLst>
              </a:tr>
              <a:tr h="351141"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6(P)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5(h)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-5,-4,-3,-2,-1,0,1,2,3,4,5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964131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563C1E90-343F-42A5-B7CF-398882EA9954}"/>
              </a:ext>
            </a:extLst>
          </p:cNvPr>
          <p:cNvSpPr txBox="1"/>
          <p:nvPr/>
        </p:nvSpPr>
        <p:spPr>
          <a:xfrm>
            <a:off x="3616554" y="1332188"/>
            <a:ext cx="6636790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闭合壳层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具有同一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值的轨道被电子占满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13362E2-F4D8-4625-B3B6-118CF6731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8"/>
          <a:stretch/>
        </p:blipFill>
        <p:spPr>
          <a:xfrm>
            <a:off x="629174" y="6083378"/>
            <a:ext cx="9685266" cy="47465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53AB111-D463-4D3B-8EA0-4E27CCC03BF3}"/>
              </a:ext>
            </a:extLst>
          </p:cNvPr>
          <p:cNvSpPr txBox="1"/>
          <p:nvPr/>
        </p:nvSpPr>
        <p:spPr>
          <a:xfrm>
            <a:off x="9388748" y="1824498"/>
            <a:ext cx="2241139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 tooltip="构造原理"/>
              </a:rPr>
              <a:t>构造原理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原子会选择能量最低的构建方式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5" tooltip="洪德规则"/>
              </a:rPr>
              <a:t>洪德规则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电子尽可能的占据不同轨道，自旋方向相同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787218-8D28-4D0A-B50C-F6559880A2DA}"/>
              </a:ext>
            </a:extLst>
          </p:cNvPr>
          <p:cNvSpPr txBox="1"/>
          <p:nvPr/>
        </p:nvSpPr>
        <p:spPr>
          <a:xfrm>
            <a:off x="9982200" y="4061306"/>
            <a:ext cx="1768294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箭头指向能量升高方向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1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B782F6-E11F-4DE5-BCBE-35229FE8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114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5FDDED-A004-43F3-B3D7-5AC6F4564C89}"/>
              </a:ext>
            </a:extLst>
          </p:cNvPr>
          <p:cNvSpPr txBox="1"/>
          <p:nvPr/>
        </p:nvSpPr>
        <p:spPr>
          <a:xfrm>
            <a:off x="756476" y="76190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</a:t>
            </a: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4F7BC9EB-0D0D-4D8C-98AA-3B7F2FB90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18CA0C7F-C808-4C01-BA0A-09F6F0798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1411866"/>
            <a:ext cx="19367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类氢能级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3A1700-7E0E-4FE3-9E4C-F6052CA6FC68}"/>
              </a:ext>
            </a:extLst>
          </p:cNvPr>
          <p:cNvSpPr txBox="1"/>
          <p:nvPr/>
        </p:nvSpPr>
        <p:spPr>
          <a:xfrm>
            <a:off x="914400" y="2065781"/>
            <a:ext cx="9681953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氢原子以及只含一个电子的离子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(He</a:t>
            </a:r>
            <a:r>
              <a:rPr lang="en-US" altLang="zh-CN" sz="24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</a:t>
            </a:r>
            <a:r>
              <a:rPr lang="en-US" altLang="zh-CN" sz="24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2+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：能级由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玻尔公式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给出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A7C60A7-07F3-485A-9212-47DE333E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752846"/>
              </p:ext>
            </p:extLst>
          </p:nvPr>
        </p:nvGraphicFramePr>
        <p:xfrm>
          <a:off x="4571523" y="2703823"/>
          <a:ext cx="3048954" cy="884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87240" imgH="469800" progId="Equation.DSMT4">
                  <p:embed/>
                </p:oleObj>
              </mc:Choice>
              <mc:Fallback>
                <p:oleObj name="Equation" r:id="rId2" imgW="1587240" imgH="46980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2471E05B-C691-4D90-8611-4222AF310C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523" y="2703823"/>
                        <a:ext cx="3048954" cy="8848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C4698D43-8DED-4367-BCC6-BADDFED71E2E}"/>
              </a:ext>
            </a:extLst>
          </p:cNvPr>
          <p:cNvSpPr txBox="1"/>
          <p:nvPr/>
        </p:nvSpPr>
        <p:spPr>
          <a:xfrm>
            <a:off x="3238149" y="1411866"/>
            <a:ext cx="6635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薛定谔方程能够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精确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解出的唯一原子：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氢原子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A21828-9055-45E8-B7E1-9FD8D04B10D5}"/>
              </a:ext>
            </a:extLst>
          </p:cNvPr>
          <p:cNvSpPr txBox="1"/>
          <p:nvPr/>
        </p:nvSpPr>
        <p:spPr>
          <a:xfrm>
            <a:off x="914400" y="3630708"/>
            <a:ext cx="7935986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高激发态，态中的一个电子具有很大的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，远离原子核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5669CDA9-3D33-4CE8-8F14-AC93C0480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197780"/>
              </p:ext>
            </p:extLst>
          </p:nvPr>
        </p:nvGraphicFramePr>
        <p:xfrm>
          <a:off x="4827587" y="4263773"/>
          <a:ext cx="253682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480" imgH="495000" progId="Equation.DSMT4">
                  <p:embed/>
                </p:oleObj>
              </mc:Choice>
              <mc:Fallback>
                <p:oleObj name="Equation" r:id="rId4" imgW="1320480" imgH="4950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A7C60A7-07F3-485A-9212-47DE333EA2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587" y="4263773"/>
                        <a:ext cx="2536825" cy="931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911DF89D-4836-4E0D-BF37-714997AF0C62}"/>
              </a:ext>
            </a:extLst>
          </p:cNvPr>
          <p:cNvSpPr txBox="1"/>
          <p:nvPr/>
        </p:nvSpPr>
        <p:spPr>
          <a:xfrm>
            <a:off x="7478044" y="4427712"/>
            <a:ext cx="2120777" cy="51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里德伯修正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CB4EC4B8-BDD3-498A-877E-D4B67E2569A6}"/>
              </a:ext>
            </a:extLst>
          </p:cNvPr>
          <p:cNvSpPr/>
          <p:nvPr/>
        </p:nvSpPr>
        <p:spPr>
          <a:xfrm>
            <a:off x="3157101" y="5386391"/>
            <a:ext cx="162095" cy="931862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7982C8-5C4D-4DC8-BA04-2EF69470D8DB}"/>
              </a:ext>
            </a:extLst>
          </p:cNvPr>
          <p:cNvSpPr txBox="1"/>
          <p:nvPr/>
        </p:nvSpPr>
        <p:spPr>
          <a:xfrm>
            <a:off x="3427571" y="5246740"/>
            <a:ext cx="6236546" cy="121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修正了近核部分的场与纯库仑场的差别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无关，而是受激电子角量子数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的函数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越大，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很快地减小，该电子能级越接近氢原子能级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D94231-1F71-4C9A-98F9-9C52D65B97F7}"/>
              </a:ext>
            </a:extLst>
          </p:cNvPr>
          <p:cNvSpPr txBox="1"/>
          <p:nvPr/>
        </p:nvSpPr>
        <p:spPr>
          <a:xfrm>
            <a:off x="8538432" y="2677654"/>
            <a:ext cx="2193020" cy="109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Ze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：原子核的电荷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：核质量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：电子质量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565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BA51B891-B181-41CC-86E2-1AA0B5B1C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323" y="2940377"/>
            <a:ext cx="3387754" cy="24281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C13A98-D5F4-4FC6-A69D-3F87527A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115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C5C563-3AAE-4BCC-806E-3EB715612951}"/>
              </a:ext>
            </a:extLst>
          </p:cNvPr>
          <p:cNvSpPr txBox="1"/>
          <p:nvPr/>
        </p:nvSpPr>
        <p:spPr>
          <a:xfrm>
            <a:off x="756476" y="76190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</a:t>
            </a:r>
          </a:p>
        </p:txBody>
      </p:sp>
      <p:sp>
        <p:nvSpPr>
          <p:cNvPr id="5" name="文本框 19">
            <a:extLst>
              <a:ext uri="{FF2B5EF4-FFF2-40B4-BE49-F238E27FC236}">
                <a16:creationId xmlns:a16="http://schemas.microsoft.com/office/drawing/2014/main" id="{23702071-AC8D-4851-81C9-B829670BE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753A040F-80BB-4173-979E-2F1E02028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1349749"/>
            <a:ext cx="34756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原子能级的精细结构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B9BEF5-C6F7-484D-94D1-B58C97EE38C0}"/>
              </a:ext>
            </a:extLst>
          </p:cNvPr>
          <p:cNvSpPr txBox="1"/>
          <p:nvPr/>
        </p:nvSpPr>
        <p:spPr>
          <a:xfrm>
            <a:off x="786478" y="1997776"/>
            <a:ext cx="6224632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自旋</a:t>
            </a:r>
            <a:r>
              <a:rPr lang="en-US" altLang="zh-CN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轨道作用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运动磁矩与电场的相互作用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5A953BC-A510-4CF7-82DE-B93BCE11FA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144194"/>
              </p:ext>
            </p:extLst>
          </p:nvPr>
        </p:nvGraphicFramePr>
        <p:xfrm>
          <a:off x="4191975" y="2670452"/>
          <a:ext cx="175736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355320" progId="Equation.DSMT4">
                  <p:embed/>
                </p:oleObj>
              </mc:Choice>
              <mc:Fallback>
                <p:oleObj name="Equation" r:id="rId3" imgW="914400" imgH="35532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5669CDA9-3D33-4CE8-8F14-AC93C0480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975" y="2670452"/>
                        <a:ext cx="1757363" cy="669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2EF6DA8-2458-4BC0-97F0-854413CCA678}"/>
              </a:ext>
            </a:extLst>
          </p:cNvPr>
          <p:cNvSpPr txBox="1"/>
          <p:nvPr/>
        </p:nvSpPr>
        <p:spPr>
          <a:xfrm>
            <a:off x="786478" y="3410968"/>
            <a:ext cx="7818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为求该算符的能量，对整个原子的电子未扰态进行平均</a:t>
            </a:r>
            <a:endParaRPr lang="zh-CN" altLang="en-US" sz="2400" b="1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22B229B-E052-4835-A0AF-3229338B67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401425"/>
              </p:ext>
            </p:extLst>
          </p:nvPr>
        </p:nvGraphicFramePr>
        <p:xfrm>
          <a:off x="4187859" y="3999113"/>
          <a:ext cx="14652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53800" progId="Equation.DSMT4">
                  <p:embed/>
                </p:oleObj>
              </mc:Choice>
              <mc:Fallback>
                <p:oleObj name="Equation" r:id="rId5" imgW="761760" imgH="2538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5A953BC-A510-4CF7-82DE-B93BCE11FA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859" y="3999113"/>
                        <a:ext cx="1465263" cy="479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7455E65-324D-46A8-A746-82CFA2826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887899"/>
              </p:ext>
            </p:extLst>
          </p:nvPr>
        </p:nvGraphicFramePr>
        <p:xfrm>
          <a:off x="2362200" y="4478338"/>
          <a:ext cx="48355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14600" imgH="393480" progId="Equation.DSMT4">
                  <p:embed/>
                </p:oleObj>
              </mc:Choice>
              <mc:Fallback>
                <p:oleObj name="Equation" r:id="rId7" imgW="2514600" imgH="3934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222B229B-E052-4835-A0AF-3229338B67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478338"/>
                        <a:ext cx="4835525" cy="742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箭头: 右 12">
            <a:extLst>
              <a:ext uri="{FF2B5EF4-FFF2-40B4-BE49-F238E27FC236}">
                <a16:creationId xmlns:a16="http://schemas.microsoft.com/office/drawing/2014/main" id="{A2A195CF-D1D9-43B8-8B14-5A07BDC038FF}"/>
              </a:ext>
            </a:extLst>
          </p:cNvPr>
          <p:cNvSpPr/>
          <p:nvPr/>
        </p:nvSpPr>
        <p:spPr>
          <a:xfrm>
            <a:off x="2049043" y="4748906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EA0B55-E1D2-4467-989D-5A1A40906884}"/>
              </a:ext>
            </a:extLst>
          </p:cNvPr>
          <p:cNvSpPr txBox="1"/>
          <p:nvPr/>
        </p:nvSpPr>
        <p:spPr>
          <a:xfrm>
            <a:off x="786478" y="5634427"/>
            <a:ext cx="3063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简并能级分裂的能量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1B73280-8C06-426F-991D-1FE1FC54B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58669"/>
              </p:ext>
            </p:extLst>
          </p:nvPr>
        </p:nvGraphicFramePr>
        <p:xfrm>
          <a:off x="3735301" y="5508250"/>
          <a:ext cx="21002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91880" imgH="393480" progId="Equation.DSMT4">
                  <p:embed/>
                </p:oleObj>
              </mc:Choice>
              <mc:Fallback>
                <p:oleObj name="Equation" r:id="rId9" imgW="1091880" imgH="3934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07455E65-324D-46A8-A746-82CFA28268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5301" y="5508250"/>
                        <a:ext cx="2100262" cy="742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箭头: 右 15">
            <a:extLst>
              <a:ext uri="{FF2B5EF4-FFF2-40B4-BE49-F238E27FC236}">
                <a16:creationId xmlns:a16="http://schemas.microsoft.com/office/drawing/2014/main" id="{BD44020A-8B1E-45C4-9605-679401C389EF}"/>
              </a:ext>
            </a:extLst>
          </p:cNvPr>
          <p:cNvSpPr/>
          <p:nvPr/>
        </p:nvSpPr>
        <p:spPr>
          <a:xfrm>
            <a:off x="6078930" y="5790370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EC0E0D1D-A966-4073-BD74-05D47D0919BC}"/>
              </a:ext>
            </a:extLst>
          </p:cNvPr>
          <p:cNvSpPr/>
          <p:nvPr/>
        </p:nvSpPr>
        <p:spPr>
          <a:xfrm>
            <a:off x="6586700" y="5508250"/>
            <a:ext cx="139184" cy="742950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304614-4613-4636-9796-22A79C5FE94E}"/>
              </a:ext>
            </a:extLst>
          </p:cNvPr>
          <p:cNvSpPr txBox="1"/>
          <p:nvPr/>
        </p:nvSpPr>
        <p:spPr>
          <a:xfrm>
            <a:off x="6812991" y="5221488"/>
            <a:ext cx="2517251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：正多重线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：倒多重线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25BA196-3F7D-48C7-9656-4B17BE779F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926" y="907580"/>
            <a:ext cx="3475631" cy="195504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5C75D59-339B-4C3D-B070-86E3BB15F4DB}"/>
              </a:ext>
            </a:extLst>
          </p:cNvPr>
          <p:cNvSpPr txBox="1"/>
          <p:nvPr/>
        </p:nvSpPr>
        <p:spPr>
          <a:xfrm>
            <a:off x="4817898" y="340985"/>
            <a:ext cx="476666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蓝色箭头：自旋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轨道作用的有效磁场，只有在电子运动时才出现，方向与电子运动的相反方向相反，自旋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轨道相互作用在有效磁场附近存在进动自旋。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07B5780-F784-4983-A5DE-F520B19FAB3B}"/>
              </a:ext>
            </a:extLst>
          </p:cNvPr>
          <p:cNvSpPr txBox="1"/>
          <p:nvPr/>
        </p:nvSpPr>
        <p:spPr>
          <a:xfrm>
            <a:off x="756476" y="2709545"/>
            <a:ext cx="3264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算符由微扰形式给出：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09640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03EDEB-1475-4111-9066-AD05B834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116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EFB4E3-EDCE-4624-9CCF-BF398131FC65}"/>
              </a:ext>
            </a:extLst>
          </p:cNvPr>
          <p:cNvSpPr txBox="1"/>
          <p:nvPr/>
        </p:nvSpPr>
        <p:spPr>
          <a:xfrm>
            <a:off x="756476" y="76190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</a:t>
            </a:r>
          </a:p>
        </p:txBody>
      </p:sp>
      <p:sp>
        <p:nvSpPr>
          <p:cNvPr id="5" name="文本框 19">
            <a:extLst>
              <a:ext uri="{FF2B5EF4-FFF2-40B4-BE49-F238E27FC236}">
                <a16:creationId xmlns:a16="http://schemas.microsoft.com/office/drawing/2014/main" id="{93319108-2B83-4F5D-9DF8-E1EF024E7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DFDA120B-1023-48F6-BB28-8CC329309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1349749"/>
            <a:ext cx="34756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(5)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门捷列夫元素周期系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030E9A0-72B6-4A4F-83EB-C1D045789F84}"/>
              </a:ext>
            </a:extLst>
          </p:cNvPr>
          <p:cNvGrpSpPr/>
          <p:nvPr/>
        </p:nvGrpSpPr>
        <p:grpSpPr>
          <a:xfrm>
            <a:off x="1375359" y="1934287"/>
            <a:ext cx="6750113" cy="4480314"/>
            <a:chOff x="1630907" y="1978896"/>
            <a:chExt cx="6430266" cy="426801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B5E09DE-CAC5-4B57-AEFC-F76AA2B6B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907" y="1978896"/>
              <a:ext cx="6430266" cy="4268019"/>
            </a:xfrm>
            <a:prstGeom prst="rect">
              <a:avLst/>
            </a:prstGeom>
          </p:spPr>
        </p:pic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2600539-49B2-41AE-B327-281F23FC2AC2}"/>
                </a:ext>
              </a:extLst>
            </p:cNvPr>
            <p:cNvSpPr/>
            <p:nvPr/>
          </p:nvSpPr>
          <p:spPr>
            <a:xfrm>
              <a:off x="2359077" y="4219015"/>
              <a:ext cx="363082" cy="75773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0B2D8E9C-6248-458B-A4FB-D121D04018D8}"/>
                </a:ext>
              </a:extLst>
            </p:cNvPr>
            <p:cNvSpPr/>
            <p:nvPr/>
          </p:nvSpPr>
          <p:spPr>
            <a:xfrm rot="20040681" flipH="1">
              <a:off x="2585900" y="4777550"/>
              <a:ext cx="567528" cy="1166229"/>
            </a:xfrm>
            <a:prstGeom prst="arc">
              <a:avLst>
                <a:gd name="adj1" fmla="val 17944310"/>
                <a:gd name="adj2" fmla="val 4632878"/>
              </a:avLst>
            </a:prstGeom>
            <a:ln w="34925"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871A5FF-1949-473E-A6A2-8E05E9FA8CB7}"/>
                </a:ext>
              </a:extLst>
            </p:cNvPr>
            <p:cNvSpPr/>
            <p:nvPr/>
          </p:nvSpPr>
          <p:spPr>
            <a:xfrm>
              <a:off x="7672924" y="2450335"/>
              <a:ext cx="363082" cy="2526415"/>
            </a:xfrm>
            <a:prstGeom prst="round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33D3E596-3D1A-480B-869A-5743C138F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08614"/>
              </p:ext>
            </p:extLst>
          </p:nvPr>
        </p:nvGraphicFramePr>
        <p:xfrm>
          <a:off x="8325428" y="1094410"/>
          <a:ext cx="2802504" cy="398684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707789">
                  <a:extLst>
                    <a:ext uri="{9D8B030D-6E8A-4147-A177-3AD203B41FA5}">
                      <a16:colId xmlns:a16="http://schemas.microsoft.com/office/drawing/2014/main" val="536131212"/>
                    </a:ext>
                  </a:extLst>
                </a:gridCol>
                <a:gridCol w="2094715">
                  <a:extLst>
                    <a:ext uri="{9D8B030D-6E8A-4147-A177-3AD203B41FA5}">
                      <a16:colId xmlns:a16="http://schemas.microsoft.com/office/drawing/2014/main" val="3681063133"/>
                    </a:ext>
                  </a:extLst>
                </a:gridCol>
              </a:tblGrid>
              <a:tr h="65900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氦</a:t>
                      </a:r>
                      <a:endParaRPr lang="en-US" altLang="zh-CN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He</a:t>
                      </a: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1s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endParaRPr lang="zh-CN" altLang="en-US" baseline="30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625962"/>
                  </a:ext>
                </a:extLst>
              </a:tr>
              <a:tr h="69182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氖</a:t>
                      </a:r>
                      <a:endParaRPr lang="en-US" altLang="zh-CN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Ne</a:t>
                      </a: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[He]2s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2p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</a:t>
                      </a:r>
                      <a:endParaRPr lang="zh-CN" altLang="en-US" baseline="30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926628"/>
                  </a:ext>
                </a:extLst>
              </a:tr>
              <a:tr h="65900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氩</a:t>
                      </a:r>
                      <a:endParaRPr lang="en-US" altLang="zh-CN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</a:t>
                      </a: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[Ne]3s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3p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</a:t>
                      </a:r>
                      <a:endParaRPr lang="zh-CN" altLang="en-US" baseline="30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3320858"/>
                  </a:ext>
                </a:extLst>
              </a:tr>
              <a:tr h="65900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氪</a:t>
                      </a:r>
                      <a:endParaRPr lang="en-US" altLang="zh-CN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Kr</a:t>
                      </a: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]3d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4s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4p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</a:t>
                      </a:r>
                      <a:endParaRPr lang="zh-CN" altLang="en-US" baseline="30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115056"/>
                  </a:ext>
                </a:extLst>
              </a:tr>
              <a:tr h="65900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氙</a:t>
                      </a:r>
                      <a:endParaRPr lang="en-US" altLang="zh-CN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Xe</a:t>
                      </a: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[Kr]4d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5s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5p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</a:t>
                      </a:r>
                      <a:endParaRPr lang="zh-CN" altLang="en-US" baseline="30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751080"/>
                  </a:ext>
                </a:extLst>
              </a:tr>
              <a:tr h="65900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氡</a:t>
                      </a:r>
                      <a:endParaRPr lang="en-US" altLang="zh-CN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Rn</a:t>
                      </a:r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[Xe]4f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14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5d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6s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6p</a:t>
                      </a:r>
                      <a:r>
                        <a:rPr lang="en-US" altLang="zh-CN" baseline="30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</a:t>
                      </a:r>
                      <a:endParaRPr lang="zh-CN" altLang="en-US" baseline="30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722200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48A247B8-D950-402D-A580-0BA99F742466}"/>
              </a:ext>
            </a:extLst>
          </p:cNvPr>
          <p:cNvSpPr txBox="1"/>
          <p:nvPr/>
        </p:nvSpPr>
        <p:spPr>
          <a:xfrm>
            <a:off x="8428313" y="565692"/>
            <a:ext cx="2656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惰性气体电子构型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0206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A6A389-2E70-4B78-BF4E-9724EF17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117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3DBFE6B0-A0CE-4E3D-947F-6B73C8CEE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321434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思维导图</a:t>
            </a:r>
          </a:p>
        </p:txBody>
      </p: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1B25D5F-962D-4770-BC12-746FE51AE0D9}"/>
              </a:ext>
            </a:extLst>
          </p:cNvPr>
          <p:cNvGrpSpPr/>
          <p:nvPr/>
        </p:nvGrpSpPr>
        <p:grpSpPr>
          <a:xfrm>
            <a:off x="234488" y="518613"/>
            <a:ext cx="11498933" cy="5829954"/>
            <a:chOff x="251266" y="503717"/>
            <a:chExt cx="11498933" cy="582995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607A138-2E76-4289-BF86-F2B028D84ED0}"/>
                </a:ext>
              </a:extLst>
            </p:cNvPr>
            <p:cNvSpPr txBox="1"/>
            <p:nvPr/>
          </p:nvSpPr>
          <p:spPr>
            <a:xfrm>
              <a:off x="3925910" y="675691"/>
              <a:ext cx="31050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与经典理论产生矛盾的实验现象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06A54A2-C38B-454D-92E7-690C1C40498F}"/>
                </a:ext>
              </a:extLst>
            </p:cNvPr>
            <p:cNvSpPr txBox="1"/>
            <p:nvPr/>
          </p:nvSpPr>
          <p:spPr>
            <a:xfrm>
              <a:off x="4675533" y="1204490"/>
              <a:ext cx="160585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不确定性原理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0AD9E8E-AD90-441B-B4DB-5220AB6C27DE}"/>
                </a:ext>
              </a:extLst>
            </p:cNvPr>
            <p:cNvSpPr txBox="1"/>
            <p:nvPr/>
          </p:nvSpPr>
          <p:spPr>
            <a:xfrm>
              <a:off x="4727278" y="3117238"/>
              <a:ext cx="150236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哈密顿算符</a:t>
              </a:r>
              <a:endPara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901451-0868-46CA-8251-80306C169C52}"/>
                </a:ext>
              </a:extLst>
            </p:cNvPr>
            <p:cNvSpPr txBox="1"/>
            <p:nvPr/>
          </p:nvSpPr>
          <p:spPr>
            <a:xfrm>
              <a:off x="2649707" y="4038102"/>
              <a:ext cx="1502362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薛定谔方程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59EC815-5ADA-4453-9A3B-D982F5AA5AED}"/>
                </a:ext>
              </a:extLst>
            </p:cNvPr>
            <p:cNvSpPr txBox="1"/>
            <p:nvPr/>
          </p:nvSpPr>
          <p:spPr>
            <a:xfrm>
              <a:off x="2650967" y="2504038"/>
              <a:ext cx="1502362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动量算符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9DA5DB4-6408-4218-92EE-23935D719BC0}"/>
                </a:ext>
              </a:extLst>
            </p:cNvPr>
            <p:cNvSpPr txBox="1"/>
            <p:nvPr/>
          </p:nvSpPr>
          <p:spPr>
            <a:xfrm>
              <a:off x="7554770" y="2504304"/>
              <a:ext cx="1502362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角动量算符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32AB052-9373-4B0D-A36C-674588917732}"/>
                </a:ext>
              </a:extLst>
            </p:cNvPr>
            <p:cNvSpPr txBox="1"/>
            <p:nvPr/>
          </p:nvSpPr>
          <p:spPr>
            <a:xfrm>
              <a:off x="1012381" y="3117238"/>
              <a:ext cx="1259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基本性质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98BC9AB-40EE-4065-A0D1-AB8A18433671}"/>
                </a:ext>
              </a:extLst>
            </p:cNvPr>
            <p:cNvSpPr txBox="1"/>
            <p:nvPr/>
          </p:nvSpPr>
          <p:spPr>
            <a:xfrm>
              <a:off x="458669" y="4053491"/>
              <a:ext cx="1826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一维运动基本性质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6FD0BE-1678-432A-983C-8F624F583AEB}"/>
                </a:ext>
              </a:extLst>
            </p:cNvPr>
            <p:cNvSpPr txBox="1"/>
            <p:nvPr/>
          </p:nvSpPr>
          <p:spPr>
            <a:xfrm>
              <a:off x="826983" y="3585364"/>
              <a:ext cx="1457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概率流密度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693724D-F928-43C3-B8D6-8765066211CB}"/>
                </a:ext>
              </a:extLst>
            </p:cNvPr>
            <p:cNvSpPr txBox="1"/>
            <p:nvPr/>
          </p:nvSpPr>
          <p:spPr>
            <a:xfrm>
              <a:off x="251266" y="5414656"/>
              <a:ext cx="20209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势垒贯穿与透射系数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2A68F1-F7D1-4146-AE46-623DD2BAA07A}"/>
                </a:ext>
              </a:extLst>
            </p:cNvPr>
            <p:cNvSpPr txBox="1"/>
            <p:nvPr/>
          </p:nvSpPr>
          <p:spPr>
            <a:xfrm>
              <a:off x="9528259" y="906732"/>
              <a:ext cx="20436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与坐标、动量、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自身分量的对易关系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1B9524A-ED07-4F31-8F76-D94F0D9CEE86}"/>
                </a:ext>
              </a:extLst>
            </p:cNvPr>
            <p:cNvSpPr txBox="1"/>
            <p:nvPr/>
          </p:nvSpPr>
          <p:spPr>
            <a:xfrm>
              <a:off x="9521517" y="1625431"/>
              <a:ext cx="20126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角动量分量的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本征值和本征函数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5EBC9B-809C-45FA-B45D-717382C94C73}"/>
                </a:ext>
              </a:extLst>
            </p:cNvPr>
            <p:cNvSpPr txBox="1"/>
            <p:nvPr/>
          </p:nvSpPr>
          <p:spPr>
            <a:xfrm>
              <a:off x="5389375" y="2453500"/>
              <a:ext cx="185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最小作用量原理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B567BE7-C852-4055-8C5F-9B135C5FED28}"/>
                </a:ext>
              </a:extLst>
            </p:cNvPr>
            <p:cNvSpPr txBox="1"/>
            <p:nvPr/>
          </p:nvSpPr>
          <p:spPr>
            <a:xfrm>
              <a:off x="9530286" y="2152374"/>
              <a:ext cx="15023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磁量子数</a:t>
              </a:r>
              <a:r>
                <a:rPr lang="en-US" altLang="zh-CN" sz="1400" b="1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en-US" altLang="zh-CN" sz="1400" b="1" i="1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= </a:t>
              </a:r>
              <a:r>
                <a:rPr lang="en-US" altLang="zh-CN" sz="14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CN" altLang="en-US" sz="14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7D1C941-823C-43A2-A23C-FBD2585238EA}"/>
                </a:ext>
              </a:extLst>
            </p:cNvPr>
            <p:cNvSpPr txBox="1"/>
            <p:nvPr/>
          </p:nvSpPr>
          <p:spPr>
            <a:xfrm>
              <a:off x="9517922" y="2573940"/>
              <a:ext cx="1875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角动量的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本征值和本征函数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0CC996A-61E7-4863-8004-4165DC0586F6}"/>
                </a:ext>
              </a:extLst>
            </p:cNvPr>
            <p:cNvSpPr txBox="1"/>
            <p:nvPr/>
          </p:nvSpPr>
          <p:spPr>
            <a:xfrm>
              <a:off x="9517922" y="3101690"/>
              <a:ext cx="1949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角量子数</a:t>
              </a:r>
              <a:r>
                <a:rPr lang="en-US" altLang="zh-CN" sz="14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baseline="30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= </a:t>
              </a:r>
              <a:r>
                <a:rPr lang="en-US" altLang="zh-CN" sz="14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</a:t>
              </a:r>
              <a:r>
                <a:rPr lang="en-US" altLang="zh-CN" sz="14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+1)</a:t>
              </a:r>
              <a:endPara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A9958B-4267-448B-8DAE-4CF6D191E2CD}"/>
                </a:ext>
              </a:extLst>
            </p:cNvPr>
            <p:cNvSpPr txBox="1"/>
            <p:nvPr/>
          </p:nvSpPr>
          <p:spPr>
            <a:xfrm>
              <a:off x="9517922" y="3517188"/>
              <a:ext cx="1855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有心力场和库仑场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5A9CB17-BB1A-448F-BBE4-CBD6C20FAB5C}"/>
                </a:ext>
              </a:extLst>
            </p:cNvPr>
            <p:cNvSpPr txBox="1"/>
            <p:nvPr/>
          </p:nvSpPr>
          <p:spPr>
            <a:xfrm>
              <a:off x="9517922" y="3819988"/>
              <a:ext cx="1357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主量子数</a:t>
              </a:r>
              <a:r>
                <a:rPr lang="en-US" altLang="zh-CN" sz="14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A9043F1-8EB3-4A54-9E85-2208432D39C2}"/>
                </a:ext>
              </a:extLst>
            </p:cNvPr>
            <p:cNvSpPr txBox="1"/>
            <p:nvPr/>
          </p:nvSpPr>
          <p:spPr>
            <a:xfrm>
              <a:off x="7554770" y="4919424"/>
              <a:ext cx="1332920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自旋算符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183AFB5-A182-4A2C-83F3-0E73129D950D}"/>
                </a:ext>
              </a:extLst>
            </p:cNvPr>
            <p:cNvSpPr txBox="1"/>
            <p:nvPr/>
          </p:nvSpPr>
          <p:spPr>
            <a:xfrm>
              <a:off x="4727278" y="4899847"/>
              <a:ext cx="1502362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微扰理论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57891F10-7C86-4AFB-95A7-F09299459ED1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5478459" y="1014245"/>
              <a:ext cx="0" cy="1902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4F72942-CC75-4CA7-B20F-5129513C8593}"/>
                </a:ext>
              </a:extLst>
            </p:cNvPr>
            <p:cNvSpPr/>
            <p:nvPr/>
          </p:nvSpPr>
          <p:spPr>
            <a:xfrm>
              <a:off x="3338820" y="1749287"/>
              <a:ext cx="4279278" cy="489276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波函数与测量  算符  对易关系  狄拉克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δ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函数</a:t>
              </a: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689BE8B-5A20-45F0-BE11-2C052DAFF8BE}"/>
                </a:ext>
              </a:extLst>
            </p:cNvPr>
            <p:cNvCxnSpPr>
              <a:cxnSpLocks/>
              <a:stCxn id="5" idx="2"/>
              <a:endCxn id="36" idx="0"/>
            </p:cNvCxnSpPr>
            <p:nvPr/>
          </p:nvCxnSpPr>
          <p:spPr>
            <a:xfrm>
              <a:off x="5478459" y="1573822"/>
              <a:ext cx="0" cy="1754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0A363457-A9B8-46C4-BDCB-7BF34EFC32F2}"/>
                </a:ext>
              </a:extLst>
            </p:cNvPr>
            <p:cNvCxnSpPr>
              <a:cxnSpLocks/>
              <a:stCxn id="36" idx="2"/>
              <a:endCxn id="8" idx="0"/>
            </p:cNvCxnSpPr>
            <p:nvPr/>
          </p:nvCxnSpPr>
          <p:spPr>
            <a:xfrm>
              <a:off x="5478459" y="2238563"/>
              <a:ext cx="0" cy="8786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D7043758-7EE6-4E12-80AA-60694DE13D26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5478459" y="3486570"/>
              <a:ext cx="0" cy="14132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0F28765E-D1B0-4F35-B98C-92CFECC1CC84}"/>
                    </a:ext>
                  </a:extLst>
                </p:cNvPr>
                <p:cNvSpPr txBox="1"/>
                <p:nvPr/>
              </p:nvSpPr>
              <p:spPr>
                <a:xfrm>
                  <a:off x="1439918" y="2167313"/>
                  <a:ext cx="1516674" cy="529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𝑯</m:t>
                          </m:r>
                        </m:e>
                      </m:acc>
                    </m:oMath>
                  </a14:m>
                  <a:r>
                    <a: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与无限小平移算符对易</a:t>
                  </a: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0F28765E-D1B0-4F35-B98C-92CFECC1C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9918" y="2167313"/>
                  <a:ext cx="1516674" cy="529056"/>
                </a:xfrm>
                <a:prstGeom prst="rect">
                  <a:avLst/>
                </a:prstGeom>
                <a:blipFill>
                  <a:blip r:embed="rId2"/>
                  <a:stretch>
                    <a:fillRect t="-1149" b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连接符: 肘形 57">
              <a:extLst>
                <a:ext uri="{FF2B5EF4-FFF2-40B4-BE49-F238E27FC236}">
                  <a16:creationId xmlns:a16="http://schemas.microsoft.com/office/drawing/2014/main" id="{E21C01F9-8A80-4669-B8BF-C8EEE17C7CCB}"/>
                </a:ext>
              </a:extLst>
            </p:cNvPr>
            <p:cNvCxnSpPr>
              <a:stCxn id="11" idx="3"/>
              <a:endCxn id="9" idx="3"/>
            </p:cNvCxnSpPr>
            <p:nvPr/>
          </p:nvCxnSpPr>
          <p:spPr>
            <a:xfrm flipH="1">
              <a:off x="4152069" y="2688704"/>
              <a:ext cx="1260" cy="1534064"/>
            </a:xfrm>
            <a:prstGeom prst="bentConnector3">
              <a:avLst>
                <a:gd name="adj1" fmla="val -18142857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C719FDA-2D59-439E-B14D-38FD94EFFE0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4382740" y="3301904"/>
              <a:ext cx="3445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05E0F25F-3472-4DC5-9296-9BC8D34A44D4}"/>
                </a:ext>
              </a:extLst>
            </p:cNvPr>
            <p:cNvSpPr txBox="1"/>
            <p:nvPr/>
          </p:nvSpPr>
          <p:spPr>
            <a:xfrm>
              <a:off x="2864304" y="2833113"/>
              <a:ext cx="1084108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空间均匀性</a:t>
              </a:r>
            </a:p>
          </p:txBody>
        </p: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3E2AD792-0B65-4C38-A976-F39696ACA8BD}"/>
                </a:ext>
              </a:extLst>
            </p:cNvPr>
            <p:cNvCxnSpPr>
              <a:cxnSpLocks/>
              <a:stCxn id="13" idx="3"/>
              <a:endCxn id="19" idx="3"/>
            </p:cNvCxnSpPr>
            <p:nvPr/>
          </p:nvCxnSpPr>
          <p:spPr>
            <a:xfrm>
              <a:off x="2272173" y="3286515"/>
              <a:ext cx="1" cy="2297418"/>
            </a:xfrm>
            <a:prstGeom prst="bentConnector3">
              <a:avLst>
                <a:gd name="adj1" fmla="val 22860100000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91562FAC-8FE7-49A1-A276-47655DBFBAEE}"/>
                    </a:ext>
                  </a:extLst>
                </p:cNvPr>
                <p:cNvSpPr txBox="1"/>
                <p:nvPr/>
              </p:nvSpPr>
              <p:spPr>
                <a:xfrm>
                  <a:off x="7629276" y="1954981"/>
                  <a:ext cx="1516674" cy="529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𝑯</m:t>
                          </m:r>
                        </m:e>
                      </m:acc>
                    </m:oMath>
                  </a14:m>
                  <a:r>
                    <a: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与无限小旋转算符对易</a:t>
                  </a: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91562FAC-8FE7-49A1-A276-47655DBFB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9276" y="1954981"/>
                  <a:ext cx="1516674" cy="529056"/>
                </a:xfrm>
                <a:prstGeom prst="rect">
                  <a:avLst/>
                </a:prstGeom>
                <a:blipFill>
                  <a:blip r:embed="rId3"/>
                  <a:stretch>
                    <a:fillRect t="-1149" b="-114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4B690674-E7D3-44BD-A15A-D87E4F99D381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>
              <a:off x="6229640" y="3301904"/>
              <a:ext cx="10939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5D9AA8C0-20ED-4D93-ACEA-D2E5B8636678}"/>
                </a:ext>
              </a:extLst>
            </p:cNvPr>
            <p:cNvCxnSpPr>
              <a:cxnSpLocks/>
              <a:stCxn id="12" idx="1"/>
              <a:endCxn id="31" idx="1"/>
            </p:cNvCxnSpPr>
            <p:nvPr/>
          </p:nvCxnSpPr>
          <p:spPr>
            <a:xfrm rot="10800000" flipV="1">
              <a:off x="7554770" y="2688970"/>
              <a:ext cx="12700" cy="2415120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CC962169-97E0-4393-BC32-2FDC9DA1AD26}"/>
                </a:ext>
              </a:extLst>
            </p:cNvPr>
            <p:cNvSpPr txBox="1"/>
            <p:nvPr/>
          </p:nvSpPr>
          <p:spPr>
            <a:xfrm>
              <a:off x="7687843" y="2840944"/>
              <a:ext cx="1276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空间各向同性</a:t>
              </a: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8BA25F53-B104-47C7-9E4C-617A4E38922E}"/>
                </a:ext>
              </a:extLst>
            </p:cNvPr>
            <p:cNvSpPr txBox="1"/>
            <p:nvPr/>
          </p:nvSpPr>
          <p:spPr>
            <a:xfrm>
              <a:off x="9517922" y="503717"/>
              <a:ext cx="1259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基本性质</a:t>
              </a:r>
            </a:p>
          </p:txBody>
        </p:sp>
        <p:cxnSp>
          <p:nvCxnSpPr>
            <p:cNvPr id="123" name="连接符: 肘形 122">
              <a:extLst>
                <a:ext uri="{FF2B5EF4-FFF2-40B4-BE49-F238E27FC236}">
                  <a16:creationId xmlns:a16="http://schemas.microsoft.com/office/drawing/2014/main" id="{6EFA4959-FE6C-4874-B5BA-2A2205BD06AA}"/>
                </a:ext>
              </a:extLst>
            </p:cNvPr>
            <p:cNvCxnSpPr>
              <a:cxnSpLocks/>
              <a:stCxn id="113" idx="1"/>
              <a:endCxn id="30" idx="1"/>
            </p:cNvCxnSpPr>
            <p:nvPr/>
          </p:nvCxnSpPr>
          <p:spPr>
            <a:xfrm rot="10800000" flipV="1">
              <a:off x="9517922" y="672993"/>
              <a:ext cx="12700" cy="3300883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8DB7C6A9-3154-4BE6-88BF-21D0D395D71A}"/>
                </a:ext>
              </a:extLst>
            </p:cNvPr>
            <p:cNvSpPr txBox="1"/>
            <p:nvPr/>
          </p:nvSpPr>
          <p:spPr>
            <a:xfrm>
              <a:off x="7583107" y="5235343"/>
              <a:ext cx="1276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内禀角动量</a:t>
              </a:r>
            </a:p>
          </p:txBody>
        </p: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C6AE8AE9-4F0B-4F0A-9F85-F56CFD5AC575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2499919" y="4222768"/>
              <a:ext cx="149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888B0089-F870-48CC-A1AC-6FB4122BBC5A}"/>
                </a:ext>
              </a:extLst>
            </p:cNvPr>
            <p:cNvSpPr txBox="1"/>
            <p:nvPr/>
          </p:nvSpPr>
          <p:spPr>
            <a:xfrm>
              <a:off x="1081671" y="4426981"/>
              <a:ext cx="1176333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4572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势阱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r" defTabSz="457200" rtl="0" eaLnBrk="0" fontAlgn="base" latinLnBrk="0" hangingPunct="0"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线性振子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r" defTabSz="457200" rtl="0" eaLnBrk="0" fontAlgn="base" latinLnBrk="0" hangingPunct="0"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均匀场</a:t>
              </a:r>
              <a:endPara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2D675C68-58C4-4BEE-951B-59C844A6A5D9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9057132" y="2688970"/>
              <a:ext cx="2546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9141DF6D-9B33-446C-B67A-9C019CD27DDA}"/>
                </a:ext>
              </a:extLst>
            </p:cNvPr>
            <p:cNvSpPr txBox="1"/>
            <p:nvPr/>
          </p:nvSpPr>
          <p:spPr>
            <a:xfrm>
              <a:off x="9530287" y="5213308"/>
              <a:ext cx="6347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旋量</a:t>
              </a: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B6863745-64F3-49DC-9D57-7BA31B5A42AE}"/>
                </a:ext>
              </a:extLst>
            </p:cNvPr>
            <p:cNvSpPr txBox="1"/>
            <p:nvPr/>
          </p:nvSpPr>
          <p:spPr>
            <a:xfrm>
              <a:off x="9530622" y="4207988"/>
              <a:ext cx="12762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自旋角动量</a:t>
              </a:r>
            </a:p>
          </p:txBody>
        </p:sp>
        <p:cxnSp>
          <p:nvCxnSpPr>
            <p:cNvPr id="151" name="连接符: 肘形 150">
              <a:extLst>
                <a:ext uri="{FF2B5EF4-FFF2-40B4-BE49-F238E27FC236}">
                  <a16:creationId xmlns:a16="http://schemas.microsoft.com/office/drawing/2014/main" id="{E32F60E1-E2B9-4E5B-A3E3-78072DFD3C01}"/>
                </a:ext>
              </a:extLst>
            </p:cNvPr>
            <p:cNvCxnSpPr>
              <a:cxnSpLocks/>
              <a:stCxn id="150" idx="1"/>
              <a:endCxn id="161" idx="1"/>
            </p:cNvCxnSpPr>
            <p:nvPr/>
          </p:nvCxnSpPr>
          <p:spPr>
            <a:xfrm rot="10800000" flipV="1">
              <a:off x="9529594" y="4377264"/>
              <a:ext cx="1028" cy="1787129"/>
            </a:xfrm>
            <a:prstGeom prst="bentConnector3">
              <a:avLst>
                <a:gd name="adj1" fmla="val 22337354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AA026745-F953-4BAB-A14D-0F67ED5E5EA5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8887690" y="5102221"/>
              <a:ext cx="424090" cy="18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D31F035F-146C-40E8-8F01-D9339EE887F2}"/>
                </a:ext>
              </a:extLst>
            </p:cNvPr>
            <p:cNvSpPr txBox="1"/>
            <p:nvPr/>
          </p:nvSpPr>
          <p:spPr>
            <a:xfrm>
              <a:off x="9530622" y="5609271"/>
              <a:ext cx="1022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全同粒子</a:t>
              </a: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3958547D-F227-4AA3-95EF-11A1D53FBB5D}"/>
                </a:ext>
              </a:extLst>
            </p:cNvPr>
            <p:cNvSpPr txBox="1"/>
            <p:nvPr/>
          </p:nvSpPr>
          <p:spPr>
            <a:xfrm>
              <a:off x="9528259" y="4826584"/>
              <a:ext cx="10496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泡利矩阵</a:t>
              </a:r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66EE0EEC-2CA7-4A70-B42D-4024338DD77A}"/>
                </a:ext>
              </a:extLst>
            </p:cNvPr>
            <p:cNvSpPr txBox="1"/>
            <p:nvPr/>
          </p:nvSpPr>
          <p:spPr>
            <a:xfrm>
              <a:off x="9529594" y="5995117"/>
              <a:ext cx="622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</a:t>
              </a: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55CD787D-5F48-4EBC-91B3-9DD6564B4413}"/>
                </a:ext>
              </a:extLst>
            </p:cNvPr>
            <p:cNvSpPr txBox="1"/>
            <p:nvPr/>
          </p:nvSpPr>
          <p:spPr>
            <a:xfrm>
              <a:off x="9530622" y="4498916"/>
              <a:ext cx="2219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自旋量子数</a:t>
              </a:r>
              <a:r>
                <a:rPr lang="en-US" altLang="zh-CN" sz="14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baseline="30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= </a:t>
              </a:r>
              <a:r>
                <a:rPr lang="en-US" altLang="zh-CN" sz="14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</a:t>
              </a:r>
              <a:r>
                <a:rPr lang="en-US" altLang="zh-CN" sz="14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+1)</a:t>
              </a:r>
              <a:endPara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F20020C0-5BEE-4A51-8184-AA3984FDCB3E}"/>
                </a:ext>
              </a:extLst>
            </p:cNvPr>
            <p:cNvCxnSpPr>
              <a:cxnSpLocks/>
              <a:stCxn id="9" idx="2"/>
              <a:endCxn id="32" idx="1"/>
            </p:cNvCxnSpPr>
            <p:nvPr/>
          </p:nvCxnSpPr>
          <p:spPr>
            <a:xfrm>
              <a:off x="3400888" y="4407434"/>
              <a:ext cx="1326390" cy="6770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01BA2E92-80F8-45F6-BF47-CEC9B4A4FE4F}"/>
                </a:ext>
              </a:extLst>
            </p:cNvPr>
            <p:cNvSpPr txBox="1"/>
            <p:nvPr/>
          </p:nvSpPr>
          <p:spPr>
            <a:xfrm>
              <a:off x="2744317" y="4664256"/>
              <a:ext cx="14555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复杂量子系统</a:t>
              </a:r>
              <a:endPara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薛定谔方程求解</a:t>
              </a:r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565E309B-C682-482D-8278-0BB6D8651D59}"/>
                </a:ext>
              </a:extLst>
            </p:cNvPr>
            <p:cNvSpPr txBox="1"/>
            <p:nvPr/>
          </p:nvSpPr>
          <p:spPr>
            <a:xfrm>
              <a:off x="2576926" y="5900769"/>
              <a:ext cx="19089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矩阵与海森堡绘景</a:t>
              </a:r>
            </a:p>
          </p:txBody>
        </p:sp>
        <p:cxnSp>
          <p:nvCxnSpPr>
            <p:cNvPr id="175" name="连接符: 肘形 174">
              <a:extLst>
                <a:ext uri="{FF2B5EF4-FFF2-40B4-BE49-F238E27FC236}">
                  <a16:creationId xmlns:a16="http://schemas.microsoft.com/office/drawing/2014/main" id="{B6EFFCB5-B626-488E-81F6-50D633FECC45}"/>
                </a:ext>
              </a:extLst>
            </p:cNvPr>
            <p:cNvCxnSpPr>
              <a:cxnSpLocks/>
              <a:stCxn id="174" idx="0"/>
              <a:endCxn id="180" idx="0"/>
            </p:cNvCxnSpPr>
            <p:nvPr/>
          </p:nvCxnSpPr>
          <p:spPr>
            <a:xfrm rot="16200000" flipH="1">
              <a:off x="5457885" y="3974299"/>
              <a:ext cx="7196" cy="3860137"/>
            </a:xfrm>
            <a:prstGeom prst="bentConnector3">
              <a:avLst>
                <a:gd name="adj1" fmla="val -3176765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33596366-16C4-4A48-B027-35545922828B}"/>
                </a:ext>
              </a:extLst>
            </p:cNvPr>
            <p:cNvSpPr txBox="1"/>
            <p:nvPr/>
          </p:nvSpPr>
          <p:spPr>
            <a:xfrm>
              <a:off x="4547626" y="5907965"/>
              <a:ext cx="21983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本征值与波函数修正</a:t>
              </a:r>
            </a:p>
          </p:txBody>
        </p: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E0F64183-2A2D-4E3A-9813-D6D1BFE0F2CB}"/>
                </a:ext>
              </a:extLst>
            </p:cNvPr>
            <p:cNvSpPr txBox="1"/>
            <p:nvPr/>
          </p:nvSpPr>
          <p:spPr>
            <a:xfrm>
              <a:off x="6640371" y="5907965"/>
              <a:ext cx="15023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跃迁概率</a:t>
              </a:r>
            </a:p>
          </p:txBody>
        </p: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E3DB4CEE-4ACD-490A-A248-BEBBB043EA03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5478459" y="5269179"/>
              <a:ext cx="0" cy="4101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27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CBF15-FA2B-43B1-81D9-3A19F5C49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E5FA7D42-8398-4C35-9EAB-776F1DD46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354135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量子力学的基本概念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D0E3B0-0914-4201-83BC-D2D05BAB1FC7}"/>
              </a:ext>
            </a:extLst>
          </p:cNvPr>
          <p:cNvSpPr txBox="1"/>
          <p:nvPr/>
        </p:nvSpPr>
        <p:spPr>
          <a:xfrm>
            <a:off x="756477" y="763114"/>
            <a:ext cx="5341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量子力学建立的基础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AC5F9C-C71E-498F-95B3-0A93B911576B}"/>
              </a:ext>
            </a:extLst>
          </p:cNvPr>
          <p:cNvSpPr txBox="1"/>
          <p:nvPr/>
        </p:nvSpPr>
        <p:spPr>
          <a:xfrm>
            <a:off x="625593" y="1485179"/>
            <a:ext cx="11058258" cy="1826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经典粒子的运动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任一给定时刻同时具有确定的坐标和速度，动力学方程给出了确定的运动状态和轨道 → 经典力学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电子的运动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没有确定的轨道，无法单独地建立动力学方程进行定量描述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EB73A66-8FC8-4C8C-A5DE-2A2AEF2CD039}"/>
              </a:ext>
            </a:extLst>
          </p:cNvPr>
          <p:cNvGrpSpPr/>
          <p:nvPr/>
        </p:nvGrpSpPr>
        <p:grpSpPr>
          <a:xfrm>
            <a:off x="625593" y="3510934"/>
            <a:ext cx="10531765" cy="2827184"/>
            <a:chOff x="625593" y="3510934"/>
            <a:chExt cx="10531765" cy="2827184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428F8331-F29F-4340-AF2B-5DB961B7B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93" y="3510934"/>
              <a:ext cx="8531503" cy="2827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indent="5334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(1) 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概念：电子与仪器相互作用后，用仪器状态的变化来定量描述电子运动</a:t>
              </a:r>
              <a:endPara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4572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4572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(2) </a:t>
              </a: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仪器：</a:t>
              </a:r>
              <a:r>
                <a:rPr kumimoji="0" lang="zh-CN" altLang="en-US" sz="2000" b="1" i="0" strike="noStrike" cap="none" normalizeH="0" baseline="0" dirty="0">
                  <a:ln>
                    <a:noFill/>
                  </a:ln>
                  <a:solidFill>
                    <a:srgbClr val="0000CC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经典客体      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是一个相对于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电子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而言的概念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，服从经典力学行为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4572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</a:t>
              </a:r>
              <a:endPara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457200" rtl="0" eaLnBrk="0" fontAlgn="base" latinLnBrk="0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</a:t>
              </a: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相互作用：</a:t>
              </a: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0000CC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测量</a:t>
              </a:r>
              <a:endPara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457200" rtl="0" eaLnBrk="0" fontAlgn="base" latinLnBrk="0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457200" rtl="0" eaLnBrk="0" fontAlgn="base" latinLnBrk="0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电子：</a:t>
              </a: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0000CC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量子客体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62D6B21-26DC-4F84-A082-DE2A64F28692}"/>
                </a:ext>
              </a:extLst>
            </p:cNvPr>
            <p:cNvSpPr txBox="1"/>
            <p:nvPr/>
          </p:nvSpPr>
          <p:spPr>
            <a:xfrm>
              <a:off x="3251248" y="4917228"/>
              <a:ext cx="635885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任一状态都不能测得唯一的肯定结果 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不可观察量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15" name="左大括号 14">
              <a:extLst>
                <a:ext uri="{FF2B5EF4-FFF2-40B4-BE49-F238E27FC236}">
                  <a16:creationId xmlns:a16="http://schemas.microsoft.com/office/drawing/2014/main" id="{9F9DCCA0-A4C3-4BA4-B95C-AD049130493C}"/>
                </a:ext>
              </a:extLst>
            </p:cNvPr>
            <p:cNvSpPr/>
            <p:nvPr/>
          </p:nvSpPr>
          <p:spPr>
            <a:xfrm>
              <a:off x="3081793" y="5117283"/>
              <a:ext cx="169455" cy="541807"/>
            </a:xfrm>
            <a:prstGeom prst="leftBrace">
              <a:avLst>
                <a:gd name="adj1" fmla="val 51470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8DD2D5-CDAD-455B-B6FE-B964CC229293}"/>
                </a:ext>
              </a:extLst>
            </p:cNvPr>
            <p:cNvSpPr txBox="1"/>
            <p:nvPr/>
          </p:nvSpPr>
          <p:spPr>
            <a:xfrm>
              <a:off x="3251248" y="5438857"/>
              <a:ext cx="79061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每种可能的结果都能从某种相应状态中肯定地测得 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可观察量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物理量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32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4EBCFC-4E87-428F-923F-89CBE141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50DDB70C-3B2C-4722-A67B-9A8E7879E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354135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量子力学的基本概念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38F68B-8C2A-4D9C-9CDC-497233796888}"/>
              </a:ext>
            </a:extLst>
          </p:cNvPr>
          <p:cNvSpPr txBox="1"/>
          <p:nvPr/>
        </p:nvSpPr>
        <p:spPr>
          <a:xfrm>
            <a:off x="756477" y="76311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态叠加原理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17AF6E-D797-4D9E-8C88-C2790F2EC20E}"/>
              </a:ext>
            </a:extLst>
          </p:cNvPr>
          <p:cNvSpPr txBox="1"/>
          <p:nvPr/>
        </p:nvSpPr>
        <p:spPr>
          <a:xfrm>
            <a:off x="2347783" y="1485179"/>
            <a:ext cx="7496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描述经典客体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→ 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波函数</a:t>
            </a:r>
            <a:r>
              <a:rPr lang="el-GR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(q)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描述量子客体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EF7782E-61B0-4055-B0E5-B5601B7047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987109"/>
              </p:ext>
            </p:extLst>
          </p:nvPr>
        </p:nvGraphicFramePr>
        <p:xfrm>
          <a:off x="3900184" y="2223001"/>
          <a:ext cx="1049462" cy="64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4307" imgH="279279" progId="Equation.DSMT4">
                  <p:embed/>
                </p:oleObj>
              </mc:Choice>
              <mc:Fallback>
                <p:oleObj name="Equation" r:id="rId2" imgW="444307" imgH="279279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184" y="2223001"/>
                        <a:ext cx="1049462" cy="6446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BC318FA-464C-46DF-BABD-89451DE897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83696"/>
              </p:ext>
            </p:extLst>
          </p:nvPr>
        </p:nvGraphicFramePr>
        <p:xfrm>
          <a:off x="5003001" y="3108255"/>
          <a:ext cx="2185996" cy="698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392" imgH="304668" progId="Equation.DSMT4">
                  <p:embed/>
                </p:oleObj>
              </mc:Choice>
              <mc:Fallback>
                <p:oleObj name="Equation" r:id="rId4" imgW="939392" imgH="30466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001" y="3108255"/>
                        <a:ext cx="2185996" cy="698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1E7770E0-C2AA-44DF-82AA-919D78CD2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274" y="2353424"/>
            <a:ext cx="15028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概率分布</a:t>
            </a:r>
            <a:endParaRPr kumimoji="0" lang="zh-CN" altLang="en-US" sz="4800" b="1" i="0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EAF0543-2FB5-40FA-BF8F-09246528B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274" y="3226802"/>
            <a:ext cx="17124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归一化条件</a:t>
            </a:r>
            <a:endParaRPr kumimoji="0" lang="zh-CN" altLang="en-US" sz="4800" b="1" i="0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540BD8-B219-4094-9B00-C3F571A765EF}"/>
              </a:ext>
            </a:extLst>
          </p:cNvPr>
          <p:cNvSpPr txBox="1"/>
          <p:nvPr/>
        </p:nvSpPr>
        <p:spPr>
          <a:xfrm>
            <a:off x="1053587" y="4043633"/>
            <a:ext cx="9373930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概念：如果     是体系任一可能的量子态，则它们的归一化线性组合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D3EE97E-98A7-49F6-9C02-0C8E975A1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938252"/>
              </p:ext>
            </p:extLst>
          </p:nvPr>
        </p:nvGraphicFramePr>
        <p:xfrm>
          <a:off x="4881155" y="4842213"/>
          <a:ext cx="2565934" cy="497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600" imgH="228600" progId="Equation.DSMT4">
                  <p:embed/>
                </p:oleObj>
              </mc:Choice>
              <mc:Fallback>
                <p:oleObj name="Equation" r:id="rId6" imgW="12446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1155" y="4842213"/>
                        <a:ext cx="2565934" cy="4974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E600FEA-C6C9-4FFB-B92C-4F21A2CEB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253210"/>
              </p:ext>
            </p:extLst>
          </p:nvPr>
        </p:nvGraphicFramePr>
        <p:xfrm>
          <a:off x="2682312" y="4022674"/>
          <a:ext cx="404837" cy="548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480" imgH="228600" progId="Equation.DSMT4">
                  <p:embed/>
                </p:oleObj>
              </mc:Choice>
              <mc:Fallback>
                <p:oleObj name="Equation" r:id="rId8" imgW="177480" imgH="22860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D3EE97E-98A7-49F6-9C02-0C8E975A19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312" y="4022674"/>
                        <a:ext cx="404837" cy="548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707EC40B-05C5-44F3-8FFE-2474679C31C6}"/>
              </a:ext>
            </a:extLst>
          </p:cNvPr>
          <p:cNvSpPr txBox="1"/>
          <p:nvPr/>
        </p:nvSpPr>
        <p:spPr>
          <a:xfrm>
            <a:off x="1962096" y="5624970"/>
            <a:ext cx="3985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也是体系的一个可能量子态</a:t>
            </a:r>
            <a:endParaRPr lang="zh-CN" altLang="en-US" sz="2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3282E6-D434-4B2D-8219-AF69EED26633}"/>
              </a:ext>
            </a:extLst>
          </p:cNvPr>
          <p:cNvSpPr txBox="1"/>
          <p:nvPr/>
        </p:nvSpPr>
        <p:spPr>
          <a:xfrm>
            <a:off x="7681980" y="4911157"/>
            <a:ext cx="2846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其中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1800" kern="100" baseline="-25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C</a:t>
            </a:r>
            <a:r>
              <a:rPr lang="en-US" altLang="zh-CN" sz="1800" kern="100" baseline="-25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…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为复数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33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825AE1-A0C3-4FE4-A09A-30CDF911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416A6E-5BD0-48A6-9A41-87DAC819E0B7}"/>
              </a:ext>
            </a:extLst>
          </p:cNvPr>
          <p:cNvSpPr txBox="1"/>
          <p:nvPr/>
        </p:nvSpPr>
        <p:spPr>
          <a:xfrm>
            <a:off x="756477" y="763114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算符</a:t>
            </a: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3C58B1F7-4B85-4CC6-9307-D2FFCC3F6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354135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量子力学的基本概念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F7E2E7-2E01-4AF8-A7CF-05C8643A1D8A}"/>
              </a:ext>
            </a:extLst>
          </p:cNvPr>
          <p:cNvSpPr txBox="1"/>
          <p:nvPr/>
        </p:nvSpPr>
        <p:spPr>
          <a:xfrm>
            <a:off x="2488700" y="791653"/>
            <a:ext cx="8176371" cy="82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概念：是指作用在一个函数上得出另一个函数的运算符号，在量子力学中是指作用于物理系统量子态的方式，将某量子态映射为另一种量子态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59E9BB53-FD2F-4FD2-A4E2-928572E3D8C2}"/>
              </a:ext>
            </a:extLst>
          </p:cNvPr>
          <p:cNvSpPr/>
          <p:nvPr/>
        </p:nvSpPr>
        <p:spPr>
          <a:xfrm>
            <a:off x="7051515" y="1874519"/>
            <a:ext cx="209724" cy="1118872"/>
          </a:xfrm>
          <a:prstGeom prst="leftBrace">
            <a:avLst>
              <a:gd name="adj1" fmla="val 5147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2EE2A38-30BD-4B4F-AA07-9D8EB37550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512662"/>
              </p:ext>
            </p:extLst>
          </p:nvPr>
        </p:nvGraphicFramePr>
        <p:xfrm>
          <a:off x="4446351" y="2061205"/>
          <a:ext cx="1178015" cy="663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9040" imgH="241200" progId="Equation.DSMT4">
                  <p:embed/>
                </p:oleObj>
              </mc:Choice>
              <mc:Fallback>
                <p:oleObj name="Equation" r:id="rId2" imgW="419040" imgH="2412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EF7782E-61B0-4055-B0E5-B5601B7047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351" y="2061205"/>
                        <a:ext cx="1178015" cy="6636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AFAE338-D5CB-4A24-969A-DC576A7D94B4}"/>
              </a:ext>
            </a:extLst>
          </p:cNvPr>
          <p:cNvSpPr txBox="1"/>
          <p:nvPr/>
        </p:nvSpPr>
        <p:spPr>
          <a:xfrm>
            <a:off x="7363831" y="2233900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4C84B5-C086-467E-8E85-65D98B41802C}"/>
              </a:ext>
            </a:extLst>
          </p:cNvPr>
          <p:cNvSpPr txBox="1"/>
          <p:nvPr/>
        </p:nvSpPr>
        <p:spPr>
          <a:xfrm>
            <a:off x="7363831" y="2661881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33DB963-84D1-40B7-A3A3-DBE4EC6FD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75855"/>
              </p:ext>
            </p:extLst>
          </p:nvPr>
        </p:nvGraphicFramePr>
        <p:xfrm>
          <a:off x="793435" y="3875714"/>
          <a:ext cx="6102488" cy="259365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48823">
                  <a:extLst>
                    <a:ext uri="{9D8B030D-6E8A-4147-A177-3AD203B41FA5}">
                      <a16:colId xmlns:a16="http://schemas.microsoft.com/office/drawing/2014/main" val="1808176"/>
                    </a:ext>
                  </a:extLst>
                </a:gridCol>
                <a:gridCol w="1202421">
                  <a:extLst>
                    <a:ext uri="{9D8B030D-6E8A-4147-A177-3AD203B41FA5}">
                      <a16:colId xmlns:a16="http://schemas.microsoft.com/office/drawing/2014/main" val="2048484863"/>
                    </a:ext>
                  </a:extLst>
                </a:gridCol>
                <a:gridCol w="1525622">
                  <a:extLst>
                    <a:ext uri="{9D8B030D-6E8A-4147-A177-3AD203B41FA5}">
                      <a16:colId xmlns:a16="http://schemas.microsoft.com/office/drawing/2014/main" val="1447753160"/>
                    </a:ext>
                  </a:extLst>
                </a:gridCol>
                <a:gridCol w="1525622">
                  <a:extLst>
                    <a:ext uri="{9D8B030D-6E8A-4147-A177-3AD203B41FA5}">
                      <a16:colId xmlns:a16="http://schemas.microsoft.com/office/drawing/2014/main" val="2556307333"/>
                    </a:ext>
                  </a:extLst>
                </a:gridCol>
              </a:tblGrid>
              <a:tr h="33181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算符 </a:t>
                      </a:r>
                    </a:p>
                  </a:txBody>
                  <a:tcPr marL="53065" marR="53065" marT="26533" marB="26533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 </a:t>
                      </a:r>
                    </a:p>
                  </a:txBody>
                  <a:tcPr marL="53065" marR="53065" marT="26533" marB="26533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作用对象</a:t>
                      </a:r>
                    </a:p>
                  </a:txBody>
                  <a:tcPr marL="53065" marR="53065" marT="26533" marB="26533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1783017694"/>
                  </a:ext>
                </a:extLst>
              </a:tr>
              <a:tr h="331817">
                <a:tc vMerge="1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算符 </a:t>
                      </a:r>
                    </a:p>
                  </a:txBody>
                  <a:tcPr marL="53065" marR="53065" marT="26533" marB="26533"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 </a:t>
                      </a: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坐标</a:t>
                      </a: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动量 </a:t>
                      </a: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3399866268"/>
                  </a:ext>
                </a:extLst>
              </a:tr>
              <a:tr h="4825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平移算符 </a:t>
                      </a: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3768534956"/>
                  </a:ext>
                </a:extLst>
              </a:tr>
              <a:tr h="4825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旋转算符 </a:t>
                      </a: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2585838540"/>
                  </a:ext>
                </a:extLst>
              </a:tr>
              <a:tr h="4825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宇称算符 </a:t>
                      </a: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1772527478"/>
                  </a:ext>
                </a:extLst>
              </a:tr>
              <a:tr h="4825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时间反演算符 </a:t>
                      </a: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200813889"/>
                  </a:ext>
                </a:extLst>
              </a:tr>
            </a:tbl>
          </a:graphicData>
        </a:graphic>
      </p:graphicFrame>
      <p:pic>
        <p:nvPicPr>
          <p:cNvPr id="32" name="图形 31">
            <a:extLst>
              <a:ext uri="{FF2B5EF4-FFF2-40B4-BE49-F238E27FC236}">
                <a16:creationId xmlns:a16="http://schemas.microsoft.com/office/drawing/2014/main" id="{90A288AF-489D-4E1D-BFA3-D44A33810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0482" y="4648330"/>
            <a:ext cx="665524" cy="275949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E0913769-91A9-4FAE-923B-C99175D82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2937" y="4679908"/>
            <a:ext cx="1136261" cy="227252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94F19759-9BF0-422D-8E6B-03135A0B08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4256" y="4667800"/>
            <a:ext cx="649294" cy="211020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9FC9FEDF-D2FB-47D9-AA2B-61F2E3D662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80482" y="5111280"/>
            <a:ext cx="697989" cy="275949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DA1975F9-6DD7-4D24-8512-05CD69FD1D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67043" y="5115773"/>
            <a:ext cx="1266120" cy="27594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BA18D1DD-13D3-488F-8576-0297F2F06C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85262" y="5118444"/>
            <a:ext cx="1347282" cy="275949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4C32AE0A-E1B5-475F-8DA9-562248F87C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32081" y="5636791"/>
            <a:ext cx="162323" cy="211020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5FCD9F25-5122-4A01-A36D-C7E92F247F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8671" y="5636791"/>
            <a:ext cx="746688" cy="211020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3A597BD8-7B47-445B-B9F4-6F8F379CD4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53096" y="5628675"/>
            <a:ext cx="811615" cy="227252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01D627CB-41C2-4197-B4C0-8463B7FCAA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23966" y="6131464"/>
            <a:ext cx="178555" cy="211020"/>
          </a:xfrm>
          <a:prstGeom prst="rect">
            <a:avLst/>
          </a:prstGeom>
        </p:spPr>
      </p:pic>
      <p:pic>
        <p:nvPicPr>
          <p:cNvPr id="56" name="图形 55">
            <a:extLst>
              <a:ext uri="{FF2B5EF4-FFF2-40B4-BE49-F238E27FC236}">
                <a16:creationId xmlns:a16="http://schemas.microsoft.com/office/drawing/2014/main" id="{97B78CC3-FC60-4358-B0E0-25FCF75ED4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58814" y="6058591"/>
            <a:ext cx="1006403" cy="275949"/>
          </a:xfrm>
          <a:prstGeom prst="rect">
            <a:avLst/>
          </a:prstGeom>
        </p:spPr>
      </p:pic>
      <p:pic>
        <p:nvPicPr>
          <p:cNvPr id="58" name="图形 57">
            <a:extLst>
              <a:ext uri="{FF2B5EF4-FFF2-40B4-BE49-F238E27FC236}">
                <a16:creationId xmlns:a16="http://schemas.microsoft.com/office/drawing/2014/main" id="{35C006B1-D5D5-4585-A5C5-0341C5E582B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33961" y="6061946"/>
            <a:ext cx="1249887" cy="275949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8FBA5A2F-454B-472A-B851-2BD8533885CF}"/>
              </a:ext>
            </a:extLst>
          </p:cNvPr>
          <p:cNvSpPr txBox="1"/>
          <p:nvPr/>
        </p:nvSpPr>
        <p:spPr>
          <a:xfrm>
            <a:off x="2113127" y="3429000"/>
            <a:ext cx="3507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经典力学算符 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作用于物理量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7D79EB2-6D03-4AFE-BAA2-BEF61DC440B3}"/>
              </a:ext>
            </a:extLst>
          </p:cNvPr>
          <p:cNvSpPr txBox="1"/>
          <p:nvPr/>
        </p:nvSpPr>
        <p:spPr>
          <a:xfrm>
            <a:off x="7246873" y="3347259"/>
            <a:ext cx="3507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量子力学算符 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作用于波函数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54EB7D25-D8D0-4E19-9351-E7B752585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34568"/>
              </p:ext>
            </p:extLst>
          </p:nvPr>
        </p:nvGraphicFramePr>
        <p:xfrm>
          <a:off x="7197809" y="3765473"/>
          <a:ext cx="3556756" cy="2691486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778378">
                  <a:extLst>
                    <a:ext uri="{9D8B030D-6E8A-4147-A177-3AD203B41FA5}">
                      <a16:colId xmlns:a16="http://schemas.microsoft.com/office/drawing/2014/main" val="438509367"/>
                    </a:ext>
                  </a:extLst>
                </a:gridCol>
                <a:gridCol w="1778378">
                  <a:extLst>
                    <a:ext uri="{9D8B030D-6E8A-4147-A177-3AD203B41FA5}">
                      <a16:colId xmlns:a16="http://schemas.microsoft.com/office/drawing/2014/main" val="1236931683"/>
                    </a:ext>
                  </a:extLst>
                </a:gridCol>
              </a:tblGrid>
              <a:tr h="4284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位置算符</a:t>
                      </a:r>
                    </a:p>
                  </a:txBody>
                  <a:tcPr marL="4144" marR="4144" marT="2072" marB="207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u="non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44" marR="4144" marT="2072" marB="2072" anchor="ctr"/>
                </a:tc>
                <a:extLst>
                  <a:ext uri="{0D108BD9-81ED-4DB2-BD59-A6C34878D82A}">
                    <a16:rowId xmlns:a16="http://schemas.microsoft.com/office/drawing/2014/main" val="2946222861"/>
                  </a:ext>
                </a:extLst>
              </a:tr>
              <a:tr h="4284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动量算符</a:t>
                      </a:r>
                    </a:p>
                  </a:txBody>
                  <a:tcPr marL="4144" marR="4144" marT="2072" marB="207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u="non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44" marR="4144" marT="2072" marB="2072" anchor="ctr"/>
                </a:tc>
                <a:extLst>
                  <a:ext uri="{0D108BD9-81ED-4DB2-BD59-A6C34878D82A}">
                    <a16:rowId xmlns:a16="http://schemas.microsoft.com/office/drawing/2014/main" val="3989002682"/>
                  </a:ext>
                </a:extLst>
              </a:tr>
              <a:tr h="52136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能量算符</a:t>
                      </a:r>
                    </a:p>
                  </a:txBody>
                  <a:tcPr marL="4144" marR="4144" marT="2072" marB="20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含时</a:t>
                      </a:r>
                      <a:endParaRPr lang="en-GB" sz="1400" u="non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44" marR="4144" marT="2072" marB="2072" anchor="ctr"/>
                </a:tc>
                <a:extLst>
                  <a:ext uri="{0D108BD9-81ED-4DB2-BD59-A6C34878D82A}">
                    <a16:rowId xmlns:a16="http://schemas.microsoft.com/office/drawing/2014/main" val="885900300"/>
                  </a:ext>
                </a:extLst>
              </a:tr>
              <a:tr h="428477">
                <a:tc vMerge="1">
                  <a:txBody>
                    <a:bodyPr/>
                    <a:lstStyle/>
                    <a:p>
                      <a:pPr algn="ctr"/>
                      <a:endParaRPr lang="zh-CN" altLang="en-US" sz="1800" u="non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44" marR="4144" marT="2072" marB="20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定态</a:t>
                      </a:r>
                      <a:endParaRPr lang="en-GB" sz="1400" u="non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44" marR="4144" marT="2072" marB="2072" anchor="ctr"/>
                </a:tc>
                <a:extLst>
                  <a:ext uri="{0D108BD9-81ED-4DB2-BD59-A6C34878D82A}">
                    <a16:rowId xmlns:a16="http://schemas.microsoft.com/office/drawing/2014/main" val="2010095787"/>
                  </a:ext>
                </a:extLst>
              </a:tr>
              <a:tr h="3788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角动量算符</a:t>
                      </a:r>
                    </a:p>
                  </a:txBody>
                  <a:tcPr marL="4144" marR="4144" marT="2072" marB="2072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800" u="non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44" marR="4144" marT="2072" marB="2072" anchor="ctr"/>
                </a:tc>
                <a:extLst>
                  <a:ext uri="{0D108BD9-81ED-4DB2-BD59-A6C34878D82A}">
                    <a16:rowId xmlns:a16="http://schemas.microsoft.com/office/drawing/2014/main" val="1365518159"/>
                  </a:ext>
                </a:extLst>
              </a:tr>
              <a:tr h="5058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自旋算符</a:t>
                      </a:r>
                    </a:p>
                  </a:txBody>
                  <a:tcPr marL="4144" marR="4144" marT="2072" marB="2072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u="non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44" marR="4144" marT="2072" marB="2072" anchor="ctr"/>
                </a:tc>
                <a:extLst>
                  <a:ext uri="{0D108BD9-81ED-4DB2-BD59-A6C34878D82A}">
                    <a16:rowId xmlns:a16="http://schemas.microsoft.com/office/drawing/2014/main" val="2869546464"/>
                  </a:ext>
                </a:extLst>
              </a:tr>
            </a:tbl>
          </a:graphicData>
        </a:graphic>
      </p:graphicFrame>
      <p:pic>
        <p:nvPicPr>
          <p:cNvPr id="90" name="图形 89">
            <a:extLst>
              <a:ext uri="{FF2B5EF4-FFF2-40B4-BE49-F238E27FC236}">
                <a16:creationId xmlns:a16="http://schemas.microsoft.com/office/drawing/2014/main" id="{957A5B41-28B2-4759-BBF9-EF74852078F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32553" y="3899568"/>
            <a:ext cx="475363" cy="201669"/>
          </a:xfrm>
          <a:prstGeom prst="rect">
            <a:avLst/>
          </a:prstGeom>
        </p:spPr>
      </p:pic>
      <p:pic>
        <p:nvPicPr>
          <p:cNvPr id="92" name="图形 91">
            <a:extLst>
              <a:ext uri="{FF2B5EF4-FFF2-40B4-BE49-F238E27FC236}">
                <a16:creationId xmlns:a16="http://schemas.microsoft.com/office/drawing/2014/main" id="{6E79D843-0CF6-42C3-8191-4461AE560A0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338085" y="4311085"/>
            <a:ext cx="907510" cy="230479"/>
          </a:xfrm>
          <a:prstGeom prst="rect">
            <a:avLst/>
          </a:prstGeom>
        </p:spPr>
      </p:pic>
      <p:pic>
        <p:nvPicPr>
          <p:cNvPr id="94" name="图形 93">
            <a:extLst>
              <a:ext uri="{FF2B5EF4-FFF2-40B4-BE49-F238E27FC236}">
                <a16:creationId xmlns:a16="http://schemas.microsoft.com/office/drawing/2014/main" id="{758C9B75-0D71-47BF-8786-493ABBB9F3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45729" y="4647563"/>
            <a:ext cx="864296" cy="475363"/>
          </a:xfrm>
          <a:prstGeom prst="rect">
            <a:avLst/>
          </a:prstGeom>
        </p:spPr>
      </p:pic>
      <p:pic>
        <p:nvPicPr>
          <p:cNvPr id="96" name="图形 95">
            <a:extLst>
              <a:ext uri="{FF2B5EF4-FFF2-40B4-BE49-F238E27FC236}">
                <a16:creationId xmlns:a16="http://schemas.microsoft.com/office/drawing/2014/main" id="{6192FF94-5D73-4157-ACEA-6298D616502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431717" y="5200294"/>
            <a:ext cx="576199" cy="244885"/>
          </a:xfrm>
          <a:prstGeom prst="rect">
            <a:avLst/>
          </a:prstGeom>
        </p:spPr>
      </p:pic>
      <p:pic>
        <p:nvPicPr>
          <p:cNvPr id="98" name="图形 97">
            <a:extLst>
              <a:ext uri="{FF2B5EF4-FFF2-40B4-BE49-F238E27FC236}">
                <a16:creationId xmlns:a16="http://schemas.microsoft.com/office/drawing/2014/main" id="{DAFAC274-3537-4B1C-81AC-58B3301BC40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245729" y="5612657"/>
            <a:ext cx="1253229" cy="259289"/>
          </a:xfrm>
          <a:prstGeom prst="rect">
            <a:avLst/>
          </a:prstGeom>
        </p:spPr>
      </p:pic>
      <p:pic>
        <p:nvPicPr>
          <p:cNvPr id="100" name="图形 99">
            <a:extLst>
              <a:ext uri="{FF2B5EF4-FFF2-40B4-BE49-F238E27FC236}">
                <a16:creationId xmlns:a16="http://schemas.microsoft.com/office/drawing/2014/main" id="{8A7FA285-4E32-4A40-9AE6-924827503D7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431717" y="5974053"/>
            <a:ext cx="720247" cy="460958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C6C3557-D4ED-4B0D-BE1D-A8A0E1DCBFB4}"/>
              </a:ext>
            </a:extLst>
          </p:cNvPr>
          <p:cNvSpPr txBox="1"/>
          <p:nvPr/>
        </p:nvSpPr>
        <p:spPr>
          <a:xfrm>
            <a:off x="6302592" y="22339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D1039F6C-4261-4BAF-A608-BC8A467E0E46}"/>
              </a:ext>
            </a:extLst>
          </p:cNvPr>
          <p:cNvSpPr txBox="1"/>
          <p:nvPr/>
        </p:nvSpPr>
        <p:spPr>
          <a:xfrm>
            <a:off x="7363831" y="169040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</a:p>
        </p:txBody>
      </p:sp>
    </p:spTree>
    <p:extLst>
      <p:ext uri="{BB962C8B-B14F-4D97-AF65-F5344CB8AC3E}">
        <p14:creationId xmlns:p14="http://schemas.microsoft.com/office/powerpoint/2010/main" val="205853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B203D0-301C-4DAC-A8C6-97670C1C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CCD67150-FE6F-4AE0-A4DF-A248EE2F2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354135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量子力学的基本概念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4365B8-AED2-45C9-84D7-786A8DB3F407}"/>
              </a:ext>
            </a:extLst>
          </p:cNvPr>
          <p:cNvSpPr txBox="1"/>
          <p:nvPr/>
        </p:nvSpPr>
        <p:spPr>
          <a:xfrm>
            <a:off x="756477" y="763114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物理量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D780CA5-A5A6-462F-8260-7ADDB372D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978" y="3855431"/>
            <a:ext cx="10409270" cy="51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在量子力学中，需引入物理量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在某一状态中的</a:t>
            </a: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平均值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或期望值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的概念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E1A499-4292-4688-B3C6-D69E8BCC574F}"/>
              </a:ext>
            </a:extLst>
          </p:cNvPr>
          <p:cNvSpPr txBox="1"/>
          <p:nvPr/>
        </p:nvSpPr>
        <p:spPr>
          <a:xfrm>
            <a:off x="2490396" y="1514066"/>
            <a:ext cx="7496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描述经典客体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→ 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波函数</a:t>
            </a:r>
            <a:r>
              <a:rPr lang="el-GR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(q)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描述量子客体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8B2DBB5-7272-4968-9125-B32071282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735847"/>
              </p:ext>
            </p:extLst>
          </p:nvPr>
        </p:nvGraphicFramePr>
        <p:xfrm>
          <a:off x="3394701" y="2220484"/>
          <a:ext cx="1676101" cy="65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66400" progId="Equation.DSMT4">
                  <p:embed/>
                </p:oleObj>
              </mc:Choice>
              <mc:Fallback>
                <p:oleObj name="Equation" r:id="rId2" imgW="672840" imgH="2664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2EE2A38-30BD-4B4F-AA07-9D8EB37550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701" y="2220484"/>
                        <a:ext cx="1676101" cy="650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7EABF3B-6182-403C-8B11-4247AA16D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128753"/>
              </p:ext>
            </p:extLst>
          </p:nvPr>
        </p:nvGraphicFramePr>
        <p:xfrm>
          <a:off x="6722101" y="2220485"/>
          <a:ext cx="1549443" cy="588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22080" imgH="241200" progId="Equation.DSMT4">
                  <p:embed/>
                </p:oleObj>
              </mc:Choice>
              <mc:Fallback>
                <p:oleObj name="Equation" r:id="rId4" imgW="622080" imgH="241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68B2DBB5-7272-4968-9125-B32071282B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2101" y="2220485"/>
                        <a:ext cx="1549443" cy="588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9F47526-E52E-4451-BC81-B766CDC621B5}"/>
              </a:ext>
            </a:extLst>
          </p:cNvPr>
          <p:cNvSpPr txBox="1"/>
          <p:nvPr/>
        </p:nvSpPr>
        <p:spPr>
          <a:xfrm>
            <a:off x="2986481" y="3074848"/>
            <a:ext cx="2374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：确定的测量值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AB52CE-998D-4D40-B8A3-BEE87DA06EDB}"/>
              </a:ext>
            </a:extLst>
          </p:cNvPr>
          <p:cNvSpPr txBox="1"/>
          <p:nvPr/>
        </p:nvSpPr>
        <p:spPr>
          <a:xfrm>
            <a:off x="6490038" y="3074848"/>
            <a:ext cx="2060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：一系列本征值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C7E19088-1208-48FF-9A52-7F638007BE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601427"/>
              </p:ext>
            </p:extLst>
          </p:nvPr>
        </p:nvGraphicFramePr>
        <p:xfrm>
          <a:off x="4350361" y="4654227"/>
          <a:ext cx="3491278" cy="75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63560" imgH="368280" progId="Equation.DSMT4">
                  <p:embed/>
                </p:oleObj>
              </mc:Choice>
              <mc:Fallback>
                <p:oleObj name="Equation" r:id="rId6" imgW="1663560" imgH="3682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57EABF3B-6182-403C-8B11-4247AA16DA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0361" y="4654227"/>
                        <a:ext cx="3491278" cy="757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B8D9A9B1-3132-4D8A-A408-0AAF4B31B0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813580"/>
              </p:ext>
            </p:extLst>
          </p:nvPr>
        </p:nvGraphicFramePr>
        <p:xfrm>
          <a:off x="5030379" y="5519470"/>
          <a:ext cx="2131241" cy="731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15920" imgH="355320" progId="Equation.DSMT4">
                  <p:embed/>
                </p:oleObj>
              </mc:Choice>
              <mc:Fallback>
                <p:oleObj name="Equation" r:id="rId8" imgW="1015920" imgH="35532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C7E19088-1208-48FF-9A52-7F638007BE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379" y="5519470"/>
                        <a:ext cx="2131241" cy="7312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308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D840DF-1C03-4827-ABF9-CAA9DA92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70B68209-C363-46C5-925E-ED4271E3F26E}"/>
              </a:ext>
            </a:extLst>
          </p:cNvPr>
          <p:cNvSpPr/>
          <p:nvPr/>
        </p:nvSpPr>
        <p:spPr>
          <a:xfrm>
            <a:off x="1593801" y="1655687"/>
            <a:ext cx="192882" cy="781549"/>
          </a:xfrm>
          <a:prstGeom prst="leftBrace">
            <a:avLst>
              <a:gd name="adj1" fmla="val 5147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3B03252-BBB7-49F9-9002-0309CC97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767857"/>
              </p:ext>
            </p:extLst>
          </p:nvPr>
        </p:nvGraphicFramePr>
        <p:xfrm>
          <a:off x="3142433" y="1340624"/>
          <a:ext cx="273653" cy="5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34" imgH="279279" progId="Equation.DSMT4">
                  <p:embed/>
                </p:oleObj>
              </mc:Choice>
              <mc:Fallback>
                <p:oleObj name="Equation" r:id="rId2" imgW="152334" imgH="27927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2433" y="1340624"/>
                        <a:ext cx="273653" cy="511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BDFC8EB-B8B6-45A2-8A9C-75B886FA20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077883"/>
              </p:ext>
            </p:extLst>
          </p:nvPr>
        </p:nvGraphicFramePr>
        <p:xfrm>
          <a:off x="4297486" y="1337499"/>
          <a:ext cx="2986387" cy="630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330200" progId="Equation.DSMT4">
                  <p:embed/>
                </p:oleObj>
              </mc:Choice>
              <mc:Fallback>
                <p:oleObj name="Equation" r:id="rId4" imgW="1600200" imgH="330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7486" y="1337499"/>
                        <a:ext cx="2986387" cy="6305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D5D80D-78FD-47DB-A9F9-F551E3B43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302668"/>
              </p:ext>
            </p:extLst>
          </p:nvPr>
        </p:nvGraphicFramePr>
        <p:xfrm>
          <a:off x="3142433" y="2128939"/>
          <a:ext cx="356939" cy="45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17" imgH="241195" progId="Equation.DSMT4">
                  <p:embed/>
                </p:oleObj>
              </mc:Choice>
              <mc:Fallback>
                <p:oleObj name="Equation" r:id="rId6" imgW="190417" imgH="24119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2433" y="2128939"/>
                        <a:ext cx="356939" cy="4521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498B51A-C170-434A-893D-F5D7725B2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01368"/>
              </p:ext>
            </p:extLst>
          </p:nvPr>
        </p:nvGraphicFramePr>
        <p:xfrm>
          <a:off x="6727659" y="2959224"/>
          <a:ext cx="425677" cy="464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5640" imgH="241200" progId="Equation.DSMT4">
                  <p:embed/>
                </p:oleObj>
              </mc:Choice>
              <mc:Fallback>
                <p:oleObj name="Equation" r:id="rId8" imgW="21564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659" y="2959224"/>
                        <a:ext cx="425677" cy="464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9DB8A79-13F6-403C-8053-ADC6C4E7FF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988668"/>
              </p:ext>
            </p:extLst>
          </p:nvPr>
        </p:nvGraphicFramePr>
        <p:xfrm>
          <a:off x="4483988" y="5240445"/>
          <a:ext cx="1088876" cy="570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20474" imgH="279279" progId="Equation.DSMT4">
                  <p:embed/>
                </p:oleObj>
              </mc:Choice>
              <mc:Fallback>
                <p:oleObj name="Equation" r:id="rId10" imgW="520474" imgH="27927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988" y="5240445"/>
                        <a:ext cx="1088876" cy="5709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926B387-8182-4C9A-9FC6-E3A0787F0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515160"/>
              </p:ext>
            </p:extLst>
          </p:nvPr>
        </p:nvGraphicFramePr>
        <p:xfrm>
          <a:off x="6264457" y="5255240"/>
          <a:ext cx="1111939" cy="570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69696" imgH="241195" progId="Equation.DSMT4">
                  <p:embed/>
                </p:oleObj>
              </mc:Choice>
              <mc:Fallback>
                <p:oleObj name="Equation" r:id="rId12" imgW="469696" imgH="24119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457" y="5255240"/>
                        <a:ext cx="1111939" cy="570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">
            <a:extLst>
              <a:ext uri="{FF2B5EF4-FFF2-40B4-BE49-F238E27FC236}">
                <a16:creationId xmlns:a16="http://schemas.microsoft.com/office/drawing/2014/main" id="{6BACFC11-40BF-48C5-8144-EAB43E570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846" y="1421963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转置算符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4CC6ABA7-C042-4E29-BCA4-CFA8EBA5E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502" y="2158944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共轭算符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E4DB5E75-CDF6-4A05-8982-3A0A187D3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999" y="2959224"/>
            <a:ext cx="65459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物理量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的共轭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kumimoji="0" lang="zh-CN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*，其算符定义为    </a:t>
            </a:r>
            <a:endParaRPr kumimoji="0" lang="zh-CN" alt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3D4D4E0-D03F-493B-803C-C10DBA466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563170"/>
              </p:ext>
            </p:extLst>
          </p:nvPr>
        </p:nvGraphicFramePr>
        <p:xfrm>
          <a:off x="4173456" y="2111171"/>
          <a:ext cx="3341688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90640" imgH="291960" progId="Equation.DSMT4">
                  <p:embed/>
                </p:oleObj>
              </mc:Choice>
              <mc:Fallback>
                <p:oleObj name="Equation" r:id="rId14" imgW="1790640" imgH="2919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BDFC8EB-B8B6-45A2-8A9C-75B886FA20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456" y="2111171"/>
                        <a:ext cx="3341688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DB1F4495-56EB-4531-8A5C-21770D3D5B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905207"/>
              </p:ext>
            </p:extLst>
          </p:nvPr>
        </p:nvGraphicFramePr>
        <p:xfrm>
          <a:off x="1168400" y="1796370"/>
          <a:ext cx="369599" cy="57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2280" imgH="241200" progId="Equation.DSMT4">
                  <p:embed/>
                </p:oleObj>
              </mc:Choice>
              <mc:Fallback>
                <p:oleObj name="Equation" r:id="rId16" imgW="15228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2EE2A38-30BD-4B4F-AA07-9D8EB37550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1796370"/>
                        <a:ext cx="369599" cy="5743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048E8230-39F8-494A-8988-7D410605BF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843433"/>
              </p:ext>
            </p:extLst>
          </p:nvPr>
        </p:nvGraphicFramePr>
        <p:xfrm>
          <a:off x="10002962" y="1247790"/>
          <a:ext cx="9556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57200" imgH="279360" progId="Equation.DSMT4">
                  <p:embed/>
                </p:oleObj>
              </mc:Choice>
              <mc:Fallback>
                <p:oleObj name="Equation" r:id="rId18" imgW="457200" imgH="27936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9DB8A79-13F6-403C-8053-ADC6C4E7FF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2962" y="1247790"/>
                        <a:ext cx="955675" cy="571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箭头: 右 23">
            <a:extLst>
              <a:ext uri="{FF2B5EF4-FFF2-40B4-BE49-F238E27FC236}">
                <a16:creationId xmlns:a16="http://schemas.microsoft.com/office/drawing/2014/main" id="{282A8F41-3228-40A4-99A0-DD26A5875BA3}"/>
              </a:ext>
            </a:extLst>
          </p:cNvPr>
          <p:cNvSpPr/>
          <p:nvPr/>
        </p:nvSpPr>
        <p:spPr>
          <a:xfrm rot="5400000">
            <a:off x="9891594" y="1975526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67493B-85FB-4656-AEFD-FF6A25AF3D4A}"/>
              </a:ext>
            </a:extLst>
          </p:cNvPr>
          <p:cNvSpPr txBox="1"/>
          <p:nvPr/>
        </p:nvSpPr>
        <p:spPr>
          <a:xfrm>
            <a:off x="8827708" y="2264530"/>
            <a:ext cx="25260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本征值为实数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对应于实物理量</a:t>
            </a:r>
            <a:endParaRPr lang="zh-CN" altLang="en-US" sz="24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150A76D1-C490-4DC7-8C50-B157EBBFC3B3}"/>
              </a:ext>
            </a:extLst>
          </p:cNvPr>
          <p:cNvSpPr/>
          <p:nvPr/>
        </p:nvSpPr>
        <p:spPr>
          <a:xfrm>
            <a:off x="4023358" y="5485668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332F1A-6387-4113-B3A0-D769F19977AA}"/>
              </a:ext>
            </a:extLst>
          </p:cNvPr>
          <p:cNvSpPr txBox="1"/>
          <p:nvPr/>
        </p:nvSpPr>
        <p:spPr>
          <a:xfrm>
            <a:off x="8946116" y="1317262"/>
            <a:ext cx="1162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当满足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id="{F12F40D1-BE00-429B-A4E7-E3E43D382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649" y="759107"/>
            <a:ext cx="41537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算符对应实物理量的条件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F6D987-EEB7-468E-9B18-EF8592D42796}"/>
              </a:ext>
            </a:extLst>
          </p:cNvPr>
          <p:cNvSpPr txBox="1"/>
          <p:nvPr/>
        </p:nvSpPr>
        <p:spPr>
          <a:xfrm>
            <a:off x="4366641" y="3689483"/>
            <a:ext cx="121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平均值 </a:t>
            </a:r>
            <a:endParaRPr lang="zh-CN" altLang="en-US" sz="2400" dirty="0"/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0396E6FD-2205-479A-9E2B-6ADF9CBE367E}"/>
              </a:ext>
            </a:extLst>
          </p:cNvPr>
          <p:cNvSpPr/>
          <p:nvPr/>
        </p:nvSpPr>
        <p:spPr>
          <a:xfrm rot="10800000">
            <a:off x="7865044" y="1616479"/>
            <a:ext cx="192882" cy="781549"/>
          </a:xfrm>
          <a:prstGeom prst="leftBrace">
            <a:avLst>
              <a:gd name="adj1" fmla="val 5147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6706D26A-C3C9-4AED-A834-FF5BAF0664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947954"/>
              </p:ext>
            </p:extLst>
          </p:nvPr>
        </p:nvGraphicFramePr>
        <p:xfrm>
          <a:off x="5572864" y="3663057"/>
          <a:ext cx="19970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041120" imgH="279360" progId="Equation.DSMT4">
                  <p:embed/>
                </p:oleObj>
              </mc:Choice>
              <mc:Fallback>
                <p:oleObj name="Equation" r:id="rId20" imgW="1041120" imgH="27936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C7E19088-1208-48FF-9A52-7F638007BE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864" y="3663057"/>
                        <a:ext cx="1997075" cy="525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58DF95A8-646A-44CD-B909-83BF2CA7D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060214"/>
              </p:ext>
            </p:extLst>
          </p:nvPr>
        </p:nvGraphicFramePr>
        <p:xfrm>
          <a:off x="3499372" y="4238150"/>
          <a:ext cx="55768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908080" imgH="342720" progId="Equation.DSMT4">
                  <p:embed/>
                </p:oleObj>
              </mc:Choice>
              <mc:Fallback>
                <p:oleObj name="Equation" r:id="rId22" imgW="2908080" imgH="34272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6706D26A-C3C9-4AED-A834-FF5BAF0664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9372" y="4238150"/>
                        <a:ext cx="5576887" cy="644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C696BEA0-8FB5-47F8-9CD6-EE905494BBAC}"/>
              </a:ext>
            </a:extLst>
          </p:cNvPr>
          <p:cNvSpPr txBox="1"/>
          <p:nvPr/>
        </p:nvSpPr>
        <p:spPr>
          <a:xfrm>
            <a:off x="2458300" y="4357342"/>
            <a:ext cx="121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另外，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11">
                <a:extLst>
                  <a:ext uri="{FF2B5EF4-FFF2-40B4-BE49-F238E27FC236}">
                    <a16:creationId xmlns:a16="http://schemas.microsoft.com/office/drawing/2014/main" id="{18DFE642-B56E-40BB-804B-760430762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7634" y="3163004"/>
                <a:ext cx="3620780" cy="6774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注：物理量的共轭</a:t>
                </a:r>
                <a:r>
                  <a:rPr kumimoji="0" lang="en-US" altLang="zh-CN" b="0" i="1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 </a:t>
                </a:r>
                <a:r>
                  <a:rPr kumimoji="0" lang="zh-CN" altLang="en-US" b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*对应算符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0" lang="zh-CN" altLang="en-US" b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不同于算符的共轭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zh-CN" altLang="en-US" b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Rectangle 11">
                <a:extLst>
                  <a:ext uri="{FF2B5EF4-FFF2-40B4-BE49-F238E27FC236}">
                    <a16:creationId xmlns:a16="http://schemas.microsoft.com/office/drawing/2014/main" id="{18DFE642-B56E-40BB-804B-760430762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7634" y="3163004"/>
                <a:ext cx="3620780" cy="677493"/>
              </a:xfrm>
              <a:prstGeom prst="rect">
                <a:avLst/>
              </a:prstGeom>
              <a:blipFill>
                <a:blip r:embed="rId25"/>
                <a:stretch>
                  <a:fillRect l="-1515" t="-3604" b="-135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A1A5C82F-1FBE-44E5-A003-C4104A9257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89285"/>
              </p:ext>
            </p:extLst>
          </p:nvPr>
        </p:nvGraphicFramePr>
        <p:xfrm>
          <a:off x="2315694" y="5214437"/>
          <a:ext cx="1579563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749160" imgH="317160" progId="Equation.DSMT4">
                  <p:embed/>
                </p:oleObj>
              </mc:Choice>
              <mc:Fallback>
                <p:oleObj name="Equation" r:id="rId26" imgW="749160" imgH="3171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E926B387-8182-4C9A-9FC6-E3A0787F00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5694" y="5214437"/>
                        <a:ext cx="1579563" cy="668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箭头: 右 37">
            <a:extLst>
              <a:ext uri="{FF2B5EF4-FFF2-40B4-BE49-F238E27FC236}">
                <a16:creationId xmlns:a16="http://schemas.microsoft.com/office/drawing/2014/main" id="{7526FC24-DF9D-4C20-8644-46FC3AB2650B}"/>
              </a:ext>
            </a:extLst>
          </p:cNvPr>
          <p:cNvSpPr/>
          <p:nvPr/>
        </p:nvSpPr>
        <p:spPr>
          <a:xfrm>
            <a:off x="5766587" y="5485072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16B68E2-4614-4C1C-8463-CE6509B5FCCB}"/>
                  </a:ext>
                </a:extLst>
              </p:cNvPr>
              <p:cNvSpPr txBox="1"/>
              <p:nvPr/>
            </p:nvSpPr>
            <p:spPr>
              <a:xfrm>
                <a:off x="7704659" y="5108885"/>
                <a:ext cx="2743200" cy="872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：厄米算符</a:t>
                </a:r>
                <a:endPara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CC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：厄米共轭算符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16B68E2-4614-4C1C-8463-CE6509B5F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659" y="5108885"/>
                <a:ext cx="2743200" cy="872547"/>
              </a:xfrm>
              <a:prstGeom prst="rect">
                <a:avLst/>
              </a:prstGeom>
              <a:blipFill>
                <a:blip r:embed="rId28"/>
                <a:stretch>
                  <a:fillRect t="-2797" r="-2000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2937DF1B-34FA-4507-AD69-5FED491AB2EB}"/>
              </a:ext>
            </a:extLst>
          </p:cNvPr>
          <p:cNvSpPr txBox="1"/>
          <p:nvPr/>
        </p:nvSpPr>
        <p:spPr>
          <a:xfrm>
            <a:off x="3031804" y="6077247"/>
            <a:ext cx="6128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一个实物理量的算符等于它的厄米共轭算符</a:t>
            </a:r>
            <a:endParaRPr lang="zh-CN" altLang="en-US" sz="2400" dirty="0"/>
          </a:p>
        </p:txBody>
      </p:sp>
      <p:sp>
        <p:nvSpPr>
          <p:cNvPr id="41" name="文本框 19">
            <a:extLst>
              <a:ext uri="{FF2B5EF4-FFF2-40B4-BE49-F238E27FC236}">
                <a16:creationId xmlns:a16="http://schemas.microsoft.com/office/drawing/2014/main" id="{94C51A1E-E919-4FF2-B51D-D9A7190A7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354135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量子力学的基本概念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210895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1">
            <a:extLst>
              <a:ext uri="{FF2B5EF4-FFF2-40B4-BE49-F238E27FC236}">
                <a16:creationId xmlns:a16="http://schemas.microsoft.com/office/drawing/2014/main" id="{6AD154C5-950A-49A0-8CDA-C0640B44E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061" y="1542991"/>
            <a:ext cx="72635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拉格朗日函数</a:t>
            </a: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描述整个物理系统的动力状态的函数</a:t>
            </a:r>
          </a:p>
        </p:txBody>
      </p:sp>
      <p:sp>
        <p:nvSpPr>
          <p:cNvPr id="6148" name="文本框 5">
            <a:extLst>
              <a:ext uri="{FF2B5EF4-FFF2-40B4-BE49-F238E27FC236}">
                <a16:creationId xmlns:a16="http://schemas.microsoft.com/office/drawing/2014/main" id="{910F15A8-FFA6-454C-A909-288A7E61C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061" y="3479494"/>
            <a:ext cx="41857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作用量</a:t>
            </a: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拉格朗日函数的泛函</a:t>
            </a:r>
          </a:p>
        </p:txBody>
      </p:sp>
      <p:sp>
        <p:nvSpPr>
          <p:cNvPr id="6150" name="文本框 9">
            <a:extLst>
              <a:ext uri="{FF2B5EF4-FFF2-40B4-BE49-F238E27FC236}">
                <a16:creationId xmlns:a16="http://schemas.microsoft.com/office/drawing/2014/main" id="{D1B6274A-784A-46BB-A7AD-8415D141C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22" y="5044470"/>
            <a:ext cx="10965173" cy="105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0"/>
              </a:spcBef>
              <a:buFontTx/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最小作用量原理</a:t>
            </a: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5000"/>
              </a:lnSpc>
              <a:spcBef>
                <a:spcPts val="60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一个物理系统的动力学行为，可通过对作用量变分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l-GR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求得的运动方程所描述</a:t>
            </a:r>
          </a:p>
        </p:txBody>
      </p:sp>
      <p:grpSp>
        <p:nvGrpSpPr>
          <p:cNvPr id="6151" name="组合 17">
            <a:extLst>
              <a:ext uri="{FF2B5EF4-FFF2-40B4-BE49-F238E27FC236}">
                <a16:creationId xmlns:a16="http://schemas.microsoft.com/office/drawing/2014/main" id="{29DB3178-5F73-4BD5-8146-B6BE59BE35B8}"/>
              </a:ext>
            </a:extLst>
          </p:cNvPr>
          <p:cNvGrpSpPr>
            <a:grpSpLocks/>
          </p:cNvGrpSpPr>
          <p:nvPr/>
        </p:nvGrpSpPr>
        <p:grpSpPr bwMode="auto">
          <a:xfrm>
            <a:off x="6357011" y="2241187"/>
            <a:ext cx="3679212" cy="555726"/>
            <a:chOff x="5016500" y="629984"/>
            <a:chExt cx="3679437" cy="555768"/>
          </a:xfrm>
        </p:grpSpPr>
        <p:sp>
          <p:nvSpPr>
            <p:cNvPr id="6168" name="文本框 13">
              <a:extLst>
                <a:ext uri="{FF2B5EF4-FFF2-40B4-BE49-F238E27FC236}">
                  <a16:creationId xmlns:a16="http://schemas.microsoft.com/office/drawing/2014/main" id="{A701AE14-3364-4C73-A543-50582C632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6500" y="785611"/>
              <a:ext cx="3679437" cy="40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q: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广义坐标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q: 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广义速度</a:t>
              </a:r>
            </a:p>
          </p:txBody>
        </p:sp>
        <p:sp>
          <p:nvSpPr>
            <p:cNvPr id="6169" name="文本框 14">
              <a:extLst>
                <a:ext uri="{FF2B5EF4-FFF2-40B4-BE49-F238E27FC236}">
                  <a16:creationId xmlns:a16="http://schemas.microsoft.com/office/drawing/2014/main" id="{CFFD82A1-3BED-4116-9D98-72AC64B7C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0318" y="629984"/>
              <a:ext cx="2455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.</a:t>
              </a:r>
              <a:endPara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52" name="组合 18">
            <a:extLst>
              <a:ext uri="{FF2B5EF4-FFF2-40B4-BE49-F238E27FC236}">
                <a16:creationId xmlns:a16="http://schemas.microsoft.com/office/drawing/2014/main" id="{B9EF843E-B8BC-4AFC-978E-60E027BCADDF}"/>
              </a:ext>
            </a:extLst>
          </p:cNvPr>
          <p:cNvGrpSpPr>
            <a:grpSpLocks/>
          </p:cNvGrpSpPr>
          <p:nvPr/>
        </p:nvGrpSpPr>
        <p:grpSpPr bwMode="auto">
          <a:xfrm>
            <a:off x="10172284" y="2251311"/>
            <a:ext cx="935038" cy="619125"/>
            <a:chOff x="7634587" y="618963"/>
            <a:chExt cx="936025" cy="6182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112BC66-23B0-45E7-BD8B-4900BCC3D100}"/>
                </a:ext>
              </a:extLst>
            </p:cNvPr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34587" y="618963"/>
              <a:ext cx="936025" cy="61824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>
                  <a:noFill/>
                  <a:latin typeface="+mn-lt"/>
                </a:rPr>
                <a:t> </a:t>
              </a:r>
            </a:p>
          </p:txBody>
        </p:sp>
        <p:sp>
          <p:nvSpPr>
            <p:cNvPr id="6167" name="文本框 16">
              <a:extLst>
                <a:ext uri="{FF2B5EF4-FFF2-40B4-BE49-F238E27FC236}">
                  <a16:creationId xmlns:a16="http://schemas.microsoft.com/office/drawing/2014/main" id="{3A83C297-DE51-47F0-B847-317F6100A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2791" y="618963"/>
              <a:ext cx="196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ym typeface="Symbol" panose="05050102010706020507" pitchFamily="18" charset="2"/>
                </a:rPr>
                <a:t>.</a:t>
              </a:r>
              <a:endParaRPr lang="zh-CN" altLang="en-US" sz="1800" b="1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F16C98-D69D-4D58-BF8E-8E09F1E4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5102E-68CE-4623-9736-E728134E04B3}" type="slidenum">
              <a:rPr lang="zh-CN" altLang="en-US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30" name="文本框 19">
            <a:extLst>
              <a:ext uri="{FF2B5EF4-FFF2-40B4-BE49-F238E27FC236}">
                <a16:creationId xmlns:a16="http://schemas.microsoft.com/office/drawing/2014/main" id="{37CBC3D8-F596-4717-8A3C-0C6857CC1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42BDDC2-1F26-4086-852F-0C481596DC96}"/>
              </a:ext>
            </a:extLst>
          </p:cNvPr>
          <p:cNvSpPr txBox="1"/>
          <p:nvPr/>
        </p:nvSpPr>
        <p:spPr>
          <a:xfrm>
            <a:off x="756477" y="763114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最小作用量原理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哈密顿原理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A554C79-A9C3-44E0-A059-47836D8049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109320"/>
              </p:ext>
            </p:extLst>
          </p:nvPr>
        </p:nvGraphicFramePr>
        <p:xfrm>
          <a:off x="5769714" y="3338038"/>
          <a:ext cx="2426903" cy="795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04421" imgH="355446" progId="Equation.DSMT4">
                  <p:embed/>
                </p:oleObj>
              </mc:Choice>
              <mc:Fallback>
                <p:oleObj name="Equation" r:id="rId3" imgW="1104421" imgH="355446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9714" y="3338038"/>
                        <a:ext cx="2426903" cy="7950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0929606D-97CC-4ED2-9FDD-75E9B47DB1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089485"/>
              </p:ext>
            </p:extLst>
          </p:nvPr>
        </p:nvGraphicFramePr>
        <p:xfrm>
          <a:off x="3440016" y="2343496"/>
          <a:ext cx="1459218" cy="526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1320" imgH="203040" progId="Equation.DSMT4">
                  <p:embed/>
                </p:oleObj>
              </mc:Choice>
              <mc:Fallback>
                <p:oleObj name="Equation" r:id="rId5" imgW="571320" imgH="2030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CA554C79-A9C3-44E0-A059-47836D8049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016" y="2343496"/>
                        <a:ext cx="1459218" cy="526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0A717810-E401-48A5-9A3C-2795ED7BA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588" y="3242269"/>
            <a:ext cx="2377802" cy="20825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B02AF82-6387-4629-BC73-A21897B120F3}"/>
              </a:ext>
            </a:extLst>
          </p:cNvPr>
          <p:cNvSpPr txBox="1"/>
          <p:nvPr/>
        </p:nvSpPr>
        <p:spPr>
          <a:xfrm>
            <a:off x="4899234" y="241595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量纲：</a:t>
            </a:r>
            <a:r>
              <a:rPr lang="en-US" altLang="zh-CN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zh-CN" altLang="en-US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BC48A10-4589-4A2D-8175-7941AB1FBDD0}"/>
              </a:ext>
            </a:extLst>
          </p:cNvPr>
          <p:cNvSpPr txBox="1"/>
          <p:nvPr/>
        </p:nvSpPr>
        <p:spPr>
          <a:xfrm>
            <a:off x="6645041" y="4141871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量纲：</a:t>
            </a:r>
            <a:r>
              <a:rPr lang="en-US" altLang="zh-CN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J·s</a:t>
            </a:r>
            <a:endParaRPr lang="zh-CN" altLang="en-US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F9CD71-F919-412E-8D56-330F6A40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84120D3E-BA55-460C-BA0C-B9FAB3197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0693BB-0120-48F8-971B-3D709ECBB185}"/>
              </a:ext>
            </a:extLst>
          </p:cNvPr>
          <p:cNvSpPr txBox="1"/>
          <p:nvPr/>
        </p:nvSpPr>
        <p:spPr>
          <a:xfrm>
            <a:off x="5726116" y="714869"/>
            <a:ext cx="2916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满足的运动方程？</a:t>
            </a:r>
            <a:endParaRPr lang="zh-CN" altLang="en-US" sz="24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01EA99-55F3-4629-8406-4658A2312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587809"/>
              </p:ext>
            </p:extLst>
          </p:nvPr>
        </p:nvGraphicFramePr>
        <p:xfrm>
          <a:off x="2916463" y="1352169"/>
          <a:ext cx="5418801" cy="898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54280" imgH="419040" progId="Equation.DSMT4">
                  <p:embed/>
                </p:oleObj>
              </mc:Choice>
              <mc:Fallback>
                <p:oleObj name="Equation" r:id="rId2" imgW="265428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463" y="1352169"/>
                        <a:ext cx="5418801" cy="8987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1D0AEAD2-E993-49A9-B0FA-436D9052C915}"/>
              </a:ext>
            </a:extLst>
          </p:cNvPr>
          <p:cNvSpPr/>
          <p:nvPr/>
        </p:nvSpPr>
        <p:spPr>
          <a:xfrm>
            <a:off x="5301855" y="844594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323D7A2-CAA5-427C-950B-9A7F92F634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075306"/>
              </p:ext>
            </p:extLst>
          </p:nvPr>
        </p:nvGraphicFramePr>
        <p:xfrm>
          <a:off x="4260836" y="2407373"/>
          <a:ext cx="2082038" cy="445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392" imgH="203112" progId="Equation.DSMT4">
                  <p:embed/>
                </p:oleObj>
              </mc:Choice>
              <mc:Fallback>
                <p:oleObj name="Equation" r:id="rId4" imgW="939392" imgH="203112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36" y="2407373"/>
                        <a:ext cx="2082038" cy="4451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2FB35CD-EF63-46BC-A54A-D76DE7C7F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61007"/>
              </p:ext>
            </p:extLst>
          </p:nvPr>
        </p:nvGraphicFramePr>
        <p:xfrm>
          <a:off x="2916463" y="2927656"/>
          <a:ext cx="5344656" cy="2951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81300" imgH="1511300" progId="Equation.DSMT4">
                  <p:embed/>
                </p:oleObj>
              </mc:Choice>
              <mc:Fallback>
                <p:oleObj name="Equation" r:id="rId6" imgW="2781300" imgH="1511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463" y="2927656"/>
                        <a:ext cx="5344656" cy="29513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5">
            <a:extLst>
              <a:ext uri="{FF2B5EF4-FFF2-40B4-BE49-F238E27FC236}">
                <a16:creationId xmlns:a16="http://schemas.microsoft.com/office/drawing/2014/main" id="{4C4C31CB-00AB-4ABF-B0EE-5BA37AC10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BD93BE0B-45C7-4801-A9AD-B160C063C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122" y="2438820"/>
            <a:ext cx="45448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，对以上积分进行分部积分的处理，得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350AAEB0-2DF1-47A8-97C3-6751D238F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9239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5D8E1C40-D939-45DA-B9D5-C0CFDAAA2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299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17541F2-A457-428C-ADB2-A5FCD74BF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598385"/>
              </p:ext>
            </p:extLst>
          </p:nvPr>
        </p:nvGraphicFramePr>
        <p:xfrm>
          <a:off x="5984491" y="6032409"/>
          <a:ext cx="1853137" cy="400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30300" imgH="228600" progId="Equation.DSMT4">
                  <p:embed/>
                </p:oleObj>
              </mc:Choice>
              <mc:Fallback>
                <p:oleObj name="Equation" r:id="rId8" imgW="1130300" imgH="2286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1587A92-0307-4645-A1B0-4577544360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491" y="6032409"/>
                        <a:ext cx="1853137" cy="4001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7">
            <a:extLst>
              <a:ext uri="{FF2B5EF4-FFF2-40B4-BE49-F238E27FC236}">
                <a16:creationId xmlns:a16="http://schemas.microsoft.com/office/drawing/2014/main" id="{C609F869-A79B-4B13-9E8D-55646C6EA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100" y="6013406"/>
            <a:ext cx="47371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时刻确定的坐标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663ABC6-D8A9-4BC3-8F9B-C765B56C3311}"/>
              </a:ext>
            </a:extLst>
          </p:cNvPr>
          <p:cNvSpPr txBox="1"/>
          <p:nvPr/>
        </p:nvSpPr>
        <p:spPr>
          <a:xfrm>
            <a:off x="4328809" y="714871"/>
            <a:ext cx="924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7A5E265A-A981-41FC-AE24-1248C69337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266829"/>
              </p:ext>
            </p:extLst>
          </p:nvPr>
        </p:nvGraphicFramePr>
        <p:xfrm>
          <a:off x="8125717" y="5728453"/>
          <a:ext cx="1572285" cy="993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533169" progId="Equation.DSMT4">
                  <p:embed/>
                </p:oleObj>
              </mc:Choice>
              <mc:Fallback>
                <p:oleObj name="Equation" r:id="rId10" imgW="863225" imgH="533169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B026388-981E-49BB-83CB-2709E5F76F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5717" y="5728453"/>
                        <a:ext cx="1572285" cy="9930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37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>
            <a:extLst>
              <a:ext uri="{FF2B5EF4-FFF2-40B4-BE49-F238E27FC236}">
                <a16:creationId xmlns:a16="http://schemas.microsoft.com/office/drawing/2014/main" id="{7E37F178-9F17-438A-BFAD-77F8BA7D8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478" y="1945137"/>
            <a:ext cx="46461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应该对任意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均成立，故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451CD5-CBF0-45C5-8119-99CCDE6C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6D98939-703F-4D58-96F1-C537B368B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5B9775D-A723-41E8-822B-5F2EC3B61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241268"/>
              </p:ext>
            </p:extLst>
          </p:nvPr>
        </p:nvGraphicFramePr>
        <p:xfrm>
          <a:off x="4206694" y="761038"/>
          <a:ext cx="3433988" cy="973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8300" imgH="457200" progId="Equation.DSMT4">
                  <p:embed/>
                </p:oleObj>
              </mc:Choice>
              <mc:Fallback>
                <p:oleObj name="Equation" r:id="rId2" imgW="1638300" imgH="4572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D49D1E6-5A5A-4AE9-A6FD-293BFE56BC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694" y="761038"/>
                        <a:ext cx="3433988" cy="9734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7F787F2-91CB-4CE2-A1F1-C0DF072AC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472691"/>
              </p:ext>
            </p:extLst>
          </p:nvPr>
        </p:nvGraphicFramePr>
        <p:xfrm>
          <a:off x="4310496" y="1993198"/>
          <a:ext cx="780551" cy="33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1425" imgH="177646" progId="Equation.DSMT4">
                  <p:embed/>
                </p:oleObj>
              </mc:Choice>
              <mc:Fallback>
                <p:oleObj name="Equation" r:id="rId4" imgW="431425" imgH="177646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DFAAEC22-C504-4A59-BC81-2AECC0EA62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496" y="1993198"/>
                        <a:ext cx="780551" cy="3328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F5173A2-BF31-47F0-BF30-D1331F742D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807890"/>
              </p:ext>
            </p:extLst>
          </p:nvPr>
        </p:nvGraphicFramePr>
        <p:xfrm>
          <a:off x="6416606" y="1959584"/>
          <a:ext cx="400110" cy="400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24" imgH="203024" progId="Equation.DSMT4">
                  <p:embed/>
                </p:oleObj>
              </mc:Choice>
              <mc:Fallback>
                <p:oleObj name="Equation" r:id="rId6" imgW="203024" imgH="203024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702D39B2-AAB3-49AC-A2F8-8E432B15C0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6606" y="1959584"/>
                        <a:ext cx="400110" cy="4001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54A5931-3343-4F9C-AADD-EC8F5C121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395917"/>
              </p:ext>
            </p:extLst>
          </p:nvPr>
        </p:nvGraphicFramePr>
        <p:xfrm>
          <a:off x="5239858" y="2554541"/>
          <a:ext cx="1712284" cy="803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39800" imgH="419100" progId="Equation.DSMT4">
                  <p:embed/>
                </p:oleObj>
              </mc:Choice>
              <mc:Fallback>
                <p:oleObj name="Equation" r:id="rId8" imgW="939800" imgH="4191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21C14E61-AAE5-4F99-8C67-3F267CCDB8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9858" y="2554541"/>
                        <a:ext cx="1712284" cy="80300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D8F49DE4-4A5A-4DFA-BC2D-EF24F5EDDAAD}"/>
              </a:ext>
            </a:extLst>
          </p:cNvPr>
          <p:cNvSpPr txBox="1"/>
          <p:nvPr/>
        </p:nvSpPr>
        <p:spPr>
          <a:xfrm>
            <a:off x="7148585" y="2725209"/>
            <a:ext cx="2737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拉格朗日运动方程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A289E836-C534-4859-A0FB-E035446C05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727136"/>
              </p:ext>
            </p:extLst>
          </p:nvPr>
        </p:nvGraphicFramePr>
        <p:xfrm>
          <a:off x="5150643" y="3603909"/>
          <a:ext cx="1890713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04840" imgH="393480" progId="Equation.DSMT4">
                  <p:embed/>
                </p:oleObj>
              </mc:Choice>
              <mc:Fallback>
                <p:oleObj name="Equation" r:id="rId10" imgW="1104840" imgH="39348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0643" y="3603909"/>
                        <a:ext cx="1890713" cy="6873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0">
            <a:extLst>
              <a:ext uri="{FF2B5EF4-FFF2-40B4-BE49-F238E27FC236}">
                <a16:creationId xmlns:a16="http://schemas.microsoft.com/office/drawing/2014/main" id="{BC1A7241-8465-430A-A605-3EDA5014E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970" y="3747548"/>
            <a:ext cx="35970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笛卡尔坐标系的拉格朗日函数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B35079F-5C5F-4B39-BCAE-7095A495D5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822872"/>
              </p:ext>
            </p:extLst>
          </p:nvPr>
        </p:nvGraphicFramePr>
        <p:xfrm>
          <a:off x="4399896" y="4558398"/>
          <a:ext cx="3597076" cy="789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19240" imgH="419040" progId="Equation.DSMT4">
                  <p:embed/>
                </p:oleObj>
              </mc:Choice>
              <mc:Fallback>
                <p:oleObj name="Equation" r:id="rId12" imgW="2019240" imgH="41904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9896" y="4558398"/>
                        <a:ext cx="3597076" cy="789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B6E9D7C-C196-4A85-BE29-A263A73AC6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017750"/>
              </p:ext>
            </p:extLst>
          </p:nvPr>
        </p:nvGraphicFramePr>
        <p:xfrm>
          <a:off x="5533962" y="5648213"/>
          <a:ext cx="1124076" cy="417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07780" imgH="177723" progId="Equation.DSMT4">
                  <p:embed/>
                </p:oleObj>
              </mc:Choice>
              <mc:Fallback>
                <p:oleObj name="Equation" r:id="rId14" imgW="507780" imgH="177723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3962" y="5648213"/>
                        <a:ext cx="1124076" cy="4179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46">
            <a:extLst>
              <a:ext uri="{FF2B5EF4-FFF2-40B4-BE49-F238E27FC236}">
                <a16:creationId xmlns:a16="http://schemas.microsoft.com/office/drawing/2014/main" id="{7A790559-CB72-43D0-850A-E738D2259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4511" y="5666029"/>
            <a:ext cx="33794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从而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拉格朗日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运动方程化为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47">
            <a:extLst>
              <a:ext uri="{FF2B5EF4-FFF2-40B4-BE49-F238E27FC236}">
                <a16:creationId xmlns:a16="http://schemas.microsoft.com/office/drawing/2014/main" id="{48FAFB5E-3C98-429C-AA26-9C329D13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402" y="5604474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牛顿第二定律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89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B7AF166-7EE4-4B45-98E3-3CE402C5B09F}"/>
              </a:ext>
            </a:extLst>
          </p:cNvPr>
          <p:cNvSpPr txBox="1">
            <a:spLocks/>
          </p:cNvSpPr>
          <p:nvPr/>
        </p:nvSpPr>
        <p:spPr>
          <a:xfrm>
            <a:off x="3734441" y="116633"/>
            <a:ext cx="5025380" cy="62656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物理学“全明星”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4204BF-7A6E-41FC-A8C1-DC3BBA50453E}"/>
              </a:ext>
            </a:extLst>
          </p:cNvPr>
          <p:cNvSpPr txBox="1"/>
          <p:nvPr/>
        </p:nvSpPr>
        <p:spPr>
          <a:xfrm>
            <a:off x="8060006" y="357829"/>
            <a:ext cx="29340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年第五届索尔维会议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65B584-5063-4619-987F-78E40A31E09B}"/>
              </a:ext>
            </a:extLst>
          </p:cNvPr>
          <p:cNvGrpSpPr/>
          <p:nvPr/>
        </p:nvGrpSpPr>
        <p:grpSpPr>
          <a:xfrm>
            <a:off x="698576" y="743194"/>
            <a:ext cx="10794847" cy="5177868"/>
            <a:chOff x="0" y="996044"/>
            <a:chExt cx="9144000" cy="43860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B5FE8BA-C5EF-4377-A5C9-D48814ADF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30"/>
            <a:stretch/>
          </p:blipFill>
          <p:spPr>
            <a:xfrm>
              <a:off x="0" y="996044"/>
              <a:ext cx="9144000" cy="4386021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792EE80-A000-4BEC-BFBA-0D534D5177DA}"/>
                </a:ext>
              </a:extLst>
            </p:cNvPr>
            <p:cNvSpPr txBox="1"/>
            <p:nvPr/>
          </p:nvSpPr>
          <p:spPr>
            <a:xfrm>
              <a:off x="4499992" y="4162303"/>
              <a:ext cx="1031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爱因斯坦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085A16-2D54-43DC-AB82-87A9D42E7E96}"/>
                </a:ext>
              </a:extLst>
            </p:cNvPr>
            <p:cNvSpPr txBox="1"/>
            <p:nvPr/>
          </p:nvSpPr>
          <p:spPr>
            <a:xfrm>
              <a:off x="3563888" y="4162303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洛伦兹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E036869-9412-4C83-8B03-987596DAE9DC}"/>
                </a:ext>
              </a:extLst>
            </p:cNvPr>
            <p:cNvSpPr txBox="1"/>
            <p:nvPr/>
          </p:nvSpPr>
          <p:spPr>
            <a:xfrm>
              <a:off x="2570287" y="4162303"/>
              <a:ext cx="1031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居里夫人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1C07679-F69B-4500-9169-9CB2EEB5E518}"/>
                </a:ext>
              </a:extLst>
            </p:cNvPr>
            <p:cNvSpPr txBox="1"/>
            <p:nvPr/>
          </p:nvSpPr>
          <p:spPr>
            <a:xfrm>
              <a:off x="1732088" y="4162303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普朗克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6751398-AD69-41CF-B4F4-A34EA2243445}"/>
                </a:ext>
              </a:extLst>
            </p:cNvPr>
            <p:cNvSpPr txBox="1"/>
            <p:nvPr/>
          </p:nvSpPr>
          <p:spPr>
            <a:xfrm>
              <a:off x="795984" y="4162303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朗缪尔</a:t>
              </a:r>
              <a:endParaRPr lang="zh-CN" alt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0B8F296-4D63-4865-9903-A38FCDCF1FF0}"/>
                </a:ext>
              </a:extLst>
            </p:cNvPr>
            <p:cNvSpPr txBox="1"/>
            <p:nvPr/>
          </p:nvSpPr>
          <p:spPr>
            <a:xfrm>
              <a:off x="5549787" y="4162303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朗之万</a:t>
              </a: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1773E00E-9C3C-453A-B48E-4CA5D666815A}"/>
                </a:ext>
              </a:extLst>
            </p:cNvPr>
            <p:cNvSpPr txBox="1"/>
            <p:nvPr/>
          </p:nvSpPr>
          <p:spPr>
            <a:xfrm>
              <a:off x="6413632" y="4162303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古耶</a:t>
              </a:r>
              <a:endParaRPr lang="zh-CN" alt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ACF7530-D30A-4021-951F-053C6BA47C35}"/>
                </a:ext>
              </a:extLst>
            </p:cNvPr>
            <p:cNvSpPr txBox="1"/>
            <p:nvPr/>
          </p:nvSpPr>
          <p:spPr>
            <a:xfrm>
              <a:off x="7065881" y="4162303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威尔逊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B7397F1-42E3-4DEE-8132-1391194F5052}"/>
                </a:ext>
              </a:extLst>
            </p:cNvPr>
            <p:cNvSpPr txBox="1"/>
            <p:nvPr/>
          </p:nvSpPr>
          <p:spPr>
            <a:xfrm>
              <a:off x="7890759" y="4162303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理查森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5C507A7-8851-4943-A4DF-6536A5F9C763}"/>
                </a:ext>
              </a:extLst>
            </p:cNvPr>
            <p:cNvSpPr txBox="1"/>
            <p:nvPr/>
          </p:nvSpPr>
          <p:spPr>
            <a:xfrm>
              <a:off x="7636549" y="2885481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玻尔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5024D23-8FE6-4104-BD51-EB014656C774}"/>
                </a:ext>
              </a:extLst>
            </p:cNvPr>
            <p:cNvSpPr txBox="1"/>
            <p:nvPr/>
          </p:nvSpPr>
          <p:spPr>
            <a:xfrm>
              <a:off x="6867749" y="2885481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玻恩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CD301DA-6760-4413-B2DA-931B8D466924}"/>
                </a:ext>
              </a:extLst>
            </p:cNvPr>
            <p:cNvSpPr txBox="1"/>
            <p:nvPr/>
          </p:nvSpPr>
          <p:spPr>
            <a:xfrm>
              <a:off x="5813035" y="3016125"/>
              <a:ext cx="1031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德布罗意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537715D-9841-405C-A614-486A6CEE2A01}"/>
                </a:ext>
              </a:extLst>
            </p:cNvPr>
            <p:cNvSpPr txBox="1"/>
            <p:nvPr/>
          </p:nvSpPr>
          <p:spPr>
            <a:xfrm>
              <a:off x="5141434" y="2781934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康普顿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6ADF291-0D61-4D8A-933B-0ECC918C96C5}"/>
                </a:ext>
              </a:extLst>
            </p:cNvPr>
            <p:cNvSpPr txBox="1"/>
            <p:nvPr/>
          </p:nvSpPr>
          <p:spPr>
            <a:xfrm>
              <a:off x="4162272" y="2781934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狄拉克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B3E35F3-F390-47BD-B2FD-73466D45D5CD}"/>
                </a:ext>
              </a:extLst>
            </p:cNvPr>
            <p:cNvSpPr txBox="1"/>
            <p:nvPr/>
          </p:nvSpPr>
          <p:spPr>
            <a:xfrm>
              <a:off x="3103393" y="2781934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克雷默</a:t>
              </a:r>
              <a:endParaRPr lang="zh-CN" alt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BBBF0AD-6B50-460A-B68C-12E00D1AE1B9}"/>
                </a:ext>
              </a:extLst>
            </p:cNvPr>
            <p:cNvSpPr txBox="1"/>
            <p:nvPr/>
          </p:nvSpPr>
          <p:spPr>
            <a:xfrm>
              <a:off x="2144045" y="2880441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布拉格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D5DF10E-D13A-478B-9B13-915391E11A1F}"/>
                </a:ext>
              </a:extLst>
            </p:cNvPr>
            <p:cNvSpPr txBox="1"/>
            <p:nvPr/>
          </p:nvSpPr>
          <p:spPr>
            <a:xfrm>
              <a:off x="1350464" y="2880441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努森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DF849C6-EB35-4CCC-A74D-EADF4D4C16E2}"/>
                </a:ext>
              </a:extLst>
            </p:cNvPr>
            <p:cNvSpPr txBox="1"/>
            <p:nvPr/>
          </p:nvSpPr>
          <p:spPr>
            <a:xfrm>
              <a:off x="358205" y="2880441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德拜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B5577FA-B004-4FC0-AAE4-2AF55596FD5A}"/>
                </a:ext>
              </a:extLst>
            </p:cNvPr>
            <p:cNvSpPr txBox="1"/>
            <p:nvPr/>
          </p:nvSpPr>
          <p:spPr>
            <a:xfrm>
              <a:off x="927272" y="2070233"/>
              <a:ext cx="1031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皮卡尔德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9FEA4BB-5BF7-483E-A8E6-12875427DD46}"/>
                </a:ext>
              </a:extLst>
            </p:cNvPr>
            <p:cNvSpPr txBox="1"/>
            <p:nvPr/>
          </p:nvSpPr>
          <p:spPr>
            <a:xfrm>
              <a:off x="1854544" y="2145905"/>
              <a:ext cx="1031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亨利厄特</a:t>
              </a:r>
              <a:endParaRPr lang="zh-CN" alt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103FDA5-A9E2-47AC-AFB0-D97796877487}"/>
                </a:ext>
              </a:extLst>
            </p:cNvPr>
            <p:cNvSpPr txBox="1"/>
            <p:nvPr/>
          </p:nvSpPr>
          <p:spPr>
            <a:xfrm>
              <a:off x="2570287" y="1650465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埃伦费斯特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1E4FBD9-103C-4CE6-B463-188C81F0E927}"/>
                </a:ext>
              </a:extLst>
            </p:cNvPr>
            <p:cNvSpPr txBox="1"/>
            <p:nvPr/>
          </p:nvSpPr>
          <p:spPr>
            <a:xfrm>
              <a:off x="3549084" y="2226145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赫尔岑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04D07E4-CA58-462D-B07F-8AD61BC9A887}"/>
                </a:ext>
              </a:extLst>
            </p:cNvPr>
            <p:cNvSpPr txBox="1"/>
            <p:nvPr/>
          </p:nvSpPr>
          <p:spPr>
            <a:xfrm>
              <a:off x="4090264" y="1650465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顿德尔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9368F3C-4DD3-4F64-ADC5-5A32FD60DD65}"/>
                </a:ext>
              </a:extLst>
            </p:cNvPr>
            <p:cNvSpPr txBox="1"/>
            <p:nvPr/>
          </p:nvSpPr>
          <p:spPr>
            <a:xfrm>
              <a:off x="4605789" y="2157008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薛定谔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E203A46-A5F4-4388-B1E1-71366B58BD31}"/>
                </a:ext>
              </a:extLst>
            </p:cNvPr>
            <p:cNvSpPr txBox="1"/>
            <p:nvPr/>
          </p:nvSpPr>
          <p:spPr>
            <a:xfrm>
              <a:off x="5273568" y="1580596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维夏菲尔特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A0B470E-E596-4A5E-A4AE-E6721CA880B4}"/>
                </a:ext>
              </a:extLst>
            </p:cNvPr>
            <p:cNvSpPr txBox="1"/>
            <p:nvPr/>
          </p:nvSpPr>
          <p:spPr>
            <a:xfrm>
              <a:off x="6307970" y="2234186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泡利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ED680AF-777A-425B-A4C2-60D798511FAA}"/>
                </a:ext>
              </a:extLst>
            </p:cNvPr>
            <p:cNvSpPr txBox="1"/>
            <p:nvPr/>
          </p:nvSpPr>
          <p:spPr>
            <a:xfrm>
              <a:off x="6879728" y="2143115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海森堡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C0DA42F-5293-4294-84F5-4FFCC0B99E23}"/>
                </a:ext>
              </a:extLst>
            </p:cNvPr>
            <p:cNvSpPr txBox="1"/>
            <p:nvPr/>
          </p:nvSpPr>
          <p:spPr>
            <a:xfrm>
              <a:off x="7338641" y="1887591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福勒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070165B-D87F-4D89-A15E-7855BE834FAD}"/>
                </a:ext>
              </a:extLst>
            </p:cNvPr>
            <p:cNvSpPr txBox="1"/>
            <p:nvPr/>
          </p:nvSpPr>
          <p:spPr>
            <a:xfrm>
              <a:off x="8008408" y="2143115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布里渊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A156E946-ED57-40AB-9606-9AAA1867A160}"/>
              </a:ext>
            </a:extLst>
          </p:cNvPr>
          <p:cNvSpPr txBox="1"/>
          <p:nvPr/>
        </p:nvSpPr>
        <p:spPr>
          <a:xfrm>
            <a:off x="659394" y="5980064"/>
            <a:ext cx="108732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此次会议主题为“电子和光子”，世界上最主要的物理学家聚在一起讨论新近表述的量子理论。会议上，爱因斯坦以“上帝不会掷骰子”的观点反对海森堡的不确定性原理，而玻尔反驳道，“爱因斯坦，不要告诉上帝怎么做”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这一争论被称为玻尔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爱因斯坦论战。参加这次会议的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29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人中有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人获得或后来获得诺贝尔奖。玛丽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居里是照片中唯一一位女性。</a:t>
            </a:r>
          </a:p>
        </p:txBody>
      </p:sp>
    </p:spTree>
    <p:extLst>
      <p:ext uri="{BB962C8B-B14F-4D97-AF65-F5344CB8AC3E}">
        <p14:creationId xmlns:p14="http://schemas.microsoft.com/office/powerpoint/2010/main" val="3284873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3928AE-590A-4DC3-A1C3-B262AB21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70119058-1E7D-4806-8F96-36FB5D380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0BFBB4-C479-4E5E-BD45-4E1D0108037C}"/>
              </a:ext>
            </a:extLst>
          </p:cNvPr>
          <p:cNvSpPr txBox="1"/>
          <p:nvPr/>
        </p:nvSpPr>
        <p:spPr>
          <a:xfrm>
            <a:off x="756477" y="763114"/>
            <a:ext cx="564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量子力学过渡到经典力学的形式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9407596-D6AC-4613-B496-8740E1AA4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487220"/>
              </p:ext>
            </p:extLst>
          </p:nvPr>
        </p:nvGraphicFramePr>
        <p:xfrm>
          <a:off x="5407125" y="2351654"/>
          <a:ext cx="135572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3160" imgH="228600" progId="Equation.DSMT4">
                  <p:embed/>
                </p:oleObj>
              </mc:Choice>
              <mc:Fallback>
                <p:oleObj name="Equation" r:id="rId2" imgW="53316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7125" y="2351654"/>
                        <a:ext cx="1355725" cy="614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666BB603-F8C4-4B71-BDF1-A82BA78F21B9}"/>
              </a:ext>
            </a:extLst>
          </p:cNvPr>
          <p:cNvSpPr txBox="1"/>
          <p:nvPr/>
        </p:nvSpPr>
        <p:spPr>
          <a:xfrm>
            <a:off x="7148854" y="2481031"/>
            <a:ext cx="3766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为波的振幅，</a:t>
            </a:r>
            <a:r>
              <a:rPr lang="el-GR" altLang="zh-CN" sz="2000" i="1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φ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为相位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无量纲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C3161F-45B4-49C3-865F-E28818359FD3}"/>
              </a:ext>
            </a:extLst>
          </p:cNvPr>
          <p:cNvSpPr txBox="1"/>
          <p:nvPr/>
        </p:nvSpPr>
        <p:spPr>
          <a:xfrm>
            <a:off x="1252458" y="1691925"/>
            <a:ext cx="6362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假设波函数在经典力学极限情形下具有如下形式：</a:t>
            </a:r>
            <a:endParaRPr lang="zh-CN" altLang="en-US" sz="2000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E18ABA9-C0A7-4D08-9C2C-1D87058A359B}"/>
              </a:ext>
            </a:extLst>
          </p:cNvPr>
          <p:cNvSpPr/>
          <p:nvPr/>
        </p:nvSpPr>
        <p:spPr>
          <a:xfrm rot="10800000">
            <a:off x="7501361" y="3548699"/>
            <a:ext cx="226503" cy="825201"/>
          </a:xfrm>
          <a:prstGeom prst="leftBrace">
            <a:avLst>
              <a:gd name="adj1" fmla="val 5147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3CC813-D7AE-4FFB-B7C2-68AFC6DE647F}"/>
              </a:ext>
            </a:extLst>
          </p:cNvPr>
          <p:cNvSpPr txBox="1"/>
          <p:nvPr/>
        </p:nvSpPr>
        <p:spPr>
          <a:xfrm>
            <a:off x="1168400" y="4105543"/>
            <a:ext cx="62489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费马原理：光程差即相位差必须取最小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或最大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可能值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FE19A3-A422-4B5B-A43B-97B8C5004B62}"/>
              </a:ext>
            </a:extLst>
          </p:cNvPr>
          <p:cNvSpPr txBox="1"/>
          <p:nvPr/>
        </p:nvSpPr>
        <p:spPr>
          <a:xfrm>
            <a:off x="2801468" y="3429000"/>
            <a:ext cx="4615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最小作用量原理：作用量必须取极小值</a:t>
            </a:r>
            <a:endParaRPr lang="zh-CN" altLang="en-US" sz="2000" dirty="0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93323992-72A4-43C7-802F-6AF75B2417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550144"/>
              </p:ext>
            </p:extLst>
          </p:nvPr>
        </p:nvGraphicFramePr>
        <p:xfrm>
          <a:off x="7970939" y="3728700"/>
          <a:ext cx="212248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CA554C79-A9C3-44E0-A059-47836D8049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0939" y="3728700"/>
                        <a:ext cx="2122488" cy="454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A51A1818-6118-473F-B0AC-25565EE9C4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181848"/>
              </p:ext>
            </p:extLst>
          </p:nvPr>
        </p:nvGraphicFramePr>
        <p:xfrm>
          <a:off x="5407125" y="4720521"/>
          <a:ext cx="142081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8720" imgH="330120" progId="Equation.DSMT4">
                  <p:embed/>
                </p:oleObj>
              </mc:Choice>
              <mc:Fallback>
                <p:oleObj name="Equation" r:id="rId6" imgW="558720" imgH="33012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9407596-D6AC-4613-B496-8740E1AA40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7125" y="4720521"/>
                        <a:ext cx="1420813" cy="887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395E08AB-1E80-41AD-A17E-1C78B7AB5978}"/>
              </a:ext>
            </a:extLst>
          </p:cNvPr>
          <p:cNvSpPr txBox="1"/>
          <p:nvPr/>
        </p:nvSpPr>
        <p:spPr>
          <a:xfrm>
            <a:off x="2227208" y="5116780"/>
            <a:ext cx="2993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波函数的准经典形式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44463E-8332-4C9C-9F39-0FDDFF549BEA}"/>
              </a:ext>
            </a:extLst>
          </p:cNvPr>
          <p:cNvSpPr txBox="1"/>
          <p:nvPr/>
        </p:nvSpPr>
        <p:spPr>
          <a:xfrm>
            <a:off x="5654529" y="5840770"/>
            <a:ext cx="51504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u="sng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经典力学极限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GB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ħ</a:t>
            </a:r>
            <a:r>
              <a:rPr lang="en-GB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0  </a:t>
            </a:r>
            <a:r>
              <a:rPr lang="el-GR" altLang="zh-CN" sz="2000" i="1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φ</a:t>
            </a:r>
            <a:r>
              <a:rPr lang="en-GB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∞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λ</a:t>
            </a:r>
            <a:r>
              <a:rPr lang="en-GB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经典客体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942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964E2E-0877-4C70-867C-ECF0B6FA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4DEFBD-5BB8-4F40-8013-FB4B4E0CC228}" type="slidenum">
              <a:rPr lang="zh-CN" altLang="en-US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38" name="文本框 19">
            <a:extLst>
              <a:ext uri="{FF2B5EF4-FFF2-40B4-BE49-F238E27FC236}">
                <a16:creationId xmlns:a16="http://schemas.microsoft.com/office/drawing/2014/main" id="{9774F897-26B3-4288-814E-B3FE864AA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75AF2DA-377B-4722-AEDA-083B5E6CC27C}"/>
              </a:ext>
            </a:extLst>
          </p:cNvPr>
          <p:cNvSpPr txBox="1"/>
          <p:nvPr/>
        </p:nvSpPr>
        <p:spPr>
          <a:xfrm>
            <a:off x="756477" y="76311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哈密顿算符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9859489-C30C-4AA2-BCBE-6C239AA5151A}"/>
              </a:ext>
            </a:extLst>
          </p:cNvPr>
          <p:cNvSpPr txBox="1"/>
          <p:nvPr/>
        </p:nvSpPr>
        <p:spPr>
          <a:xfrm>
            <a:off x="1168400" y="1332105"/>
            <a:ext cx="9410117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Both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量子力学中，物理系统的态完全由波函数决定</a:t>
            </a:r>
          </a:p>
          <a:p>
            <a:pPr marL="457200" indent="-457200">
              <a:lnSpc>
                <a:spcPct val="150000"/>
              </a:lnSpc>
              <a:buAutoNum type="arabicParenBoth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任一时刻，波函数对时间的微商     必须由该时刻的波函数所确定</a:t>
            </a:r>
          </a:p>
        </p:txBody>
      </p: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11170ED2-BDFB-4704-9CE3-DD1A300B2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031433"/>
              </p:ext>
            </p:extLst>
          </p:nvPr>
        </p:nvGraphicFramePr>
        <p:xfrm>
          <a:off x="5982282" y="1853433"/>
          <a:ext cx="479973" cy="71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9360" imgH="393480" progId="Equation.DSMT4">
                  <p:embed/>
                </p:oleObj>
              </mc:Choice>
              <mc:Fallback>
                <p:oleObj name="Equation" r:id="rId2" imgW="279360" imgH="393480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2A907BE3-145C-46EF-9055-50A1A0332A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2282" y="1853433"/>
                        <a:ext cx="479973" cy="7145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C98556D-A700-4FB4-A0CF-B3487F252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86937"/>
              </p:ext>
            </p:extLst>
          </p:nvPr>
        </p:nvGraphicFramePr>
        <p:xfrm>
          <a:off x="5596017" y="2872707"/>
          <a:ext cx="1748582" cy="894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520" imgH="393480" progId="Equation.DSMT4">
                  <p:embed/>
                </p:oleObj>
              </mc:Choice>
              <mc:Fallback>
                <p:oleObj name="Equation" r:id="rId4" imgW="812520" imgH="39348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0AE02A6F-58FB-4EFA-B14F-8503F8E0CA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6017" y="2872707"/>
                        <a:ext cx="1748582" cy="8947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E0EC8E3B-1D57-42CB-A805-FB660D17B335}"/>
              </a:ext>
            </a:extLst>
          </p:cNvPr>
          <p:cNvSpPr txBox="1"/>
          <p:nvPr/>
        </p:nvSpPr>
        <p:spPr>
          <a:xfrm>
            <a:off x="1962096" y="3089266"/>
            <a:ext cx="3590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以上两点的数学表述为：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86C1807-3ED7-429D-8436-D6050C77DB76}"/>
                  </a:ext>
                </a:extLst>
              </p:cNvPr>
              <p:cNvSpPr txBox="1"/>
              <p:nvPr/>
            </p:nvSpPr>
            <p:spPr>
              <a:xfrm>
                <a:off x="4514613" y="5013624"/>
                <a:ext cx="4254613" cy="1143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i="1" dirty="0" err="1">
                    <a:solidFill>
                      <a:srgbClr val="0000CC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iħ</a:t>
                </a:r>
                <a:r>
                  <a:rPr lang="zh-CN" altLang="en-US" sz="2400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因子的引入</a:t>
                </a:r>
                <a:endParaRPr lang="en-US" altLang="zh-CN" sz="2400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smtClean="0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对应的物理量是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哈密顿量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86C1807-3ED7-429D-8436-D6050C77D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613" y="5013624"/>
                <a:ext cx="4254613" cy="1143711"/>
              </a:xfrm>
              <a:prstGeom prst="rect">
                <a:avLst/>
              </a:prstGeom>
              <a:blipFill>
                <a:blip r:embed="rId7"/>
                <a:stretch>
                  <a:fillRect l="-2292" b="-1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左大括号 21">
            <a:extLst>
              <a:ext uri="{FF2B5EF4-FFF2-40B4-BE49-F238E27FC236}">
                <a16:creationId xmlns:a16="http://schemas.microsoft.com/office/drawing/2014/main" id="{115B111A-892F-4E60-BCFF-5093DF6053AD}"/>
              </a:ext>
            </a:extLst>
          </p:cNvPr>
          <p:cNvSpPr/>
          <p:nvPr/>
        </p:nvSpPr>
        <p:spPr>
          <a:xfrm>
            <a:off x="4171008" y="5257937"/>
            <a:ext cx="187963" cy="825201"/>
          </a:xfrm>
          <a:prstGeom prst="leftBrace">
            <a:avLst>
              <a:gd name="adj1" fmla="val 5147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9CDFDDD-73A9-4DCC-BA38-F1F13A844871}"/>
              </a:ext>
            </a:extLst>
          </p:cNvPr>
          <p:cNvSpPr/>
          <p:nvPr/>
        </p:nvSpPr>
        <p:spPr>
          <a:xfrm>
            <a:off x="1651756" y="3204717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06D0C98-DE0C-4C3B-9517-FAD454FA6A2F}"/>
                  </a:ext>
                </a:extLst>
              </p:cNvPr>
              <p:cNvSpPr txBox="1"/>
              <p:nvPr/>
            </p:nvSpPr>
            <p:spPr>
              <a:xfrm>
                <a:off x="7618109" y="3070726"/>
                <a:ext cx="2655077" cy="470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为某个线性算符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06D0C98-DE0C-4C3B-9517-FAD454FA6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09" y="3070726"/>
                <a:ext cx="2655077" cy="470193"/>
              </a:xfrm>
              <a:prstGeom prst="rect">
                <a:avLst/>
              </a:prstGeom>
              <a:blipFill>
                <a:blip r:embed="rId8"/>
                <a:stretch>
                  <a:fillRect l="-690" t="-9091" r="-1839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1E7D8033-538B-403A-B029-75B7BE812AAF}"/>
              </a:ext>
            </a:extLst>
          </p:cNvPr>
          <p:cNvSpPr txBox="1"/>
          <p:nvPr/>
        </p:nvSpPr>
        <p:spPr>
          <a:xfrm>
            <a:off x="1268517" y="4337373"/>
            <a:ext cx="6180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变分原理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波函数的准经典形式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证明：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7DE5E2-8A6B-4458-A230-3BD1938D3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F629BA8-7342-4CFD-BCA7-1A1AA98739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329181"/>
              </p:ext>
            </p:extLst>
          </p:nvPr>
        </p:nvGraphicFramePr>
        <p:xfrm>
          <a:off x="1060099" y="593377"/>
          <a:ext cx="1889310" cy="757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680" imgH="330120" progId="Equation.DSMT4">
                  <p:embed/>
                </p:oleObj>
              </mc:Choice>
              <mc:Fallback>
                <p:oleObj name="Equation" r:id="rId2" imgW="850680" imgH="3301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099" y="593377"/>
                        <a:ext cx="1889310" cy="757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DD9B3AF-5B6C-4BE7-9B9C-60930822F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641040"/>
              </p:ext>
            </p:extLst>
          </p:nvPr>
        </p:nvGraphicFramePr>
        <p:xfrm>
          <a:off x="3178322" y="1987522"/>
          <a:ext cx="1474833" cy="1075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160" imgH="533160" progId="Equation.DSMT4">
                  <p:embed/>
                </p:oleObj>
              </mc:Choice>
              <mc:Fallback>
                <p:oleObj name="Equation" r:id="rId4" imgW="749160" imgH="53316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322" y="1987522"/>
                        <a:ext cx="1474833" cy="10757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FADEB3E-F064-4F8F-BBF9-E53237508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877709"/>
              </p:ext>
            </p:extLst>
          </p:nvPr>
        </p:nvGraphicFramePr>
        <p:xfrm>
          <a:off x="5017706" y="1641184"/>
          <a:ext cx="4437062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71520" imgH="863280" progId="Equation.DSMT4">
                  <p:embed/>
                </p:oleObj>
              </mc:Choice>
              <mc:Fallback>
                <p:oleObj name="Equation" r:id="rId6" imgW="2171520" imgH="86328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7706" y="1641184"/>
                        <a:ext cx="4437062" cy="1768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9F03453-AD67-4BE6-897D-B43AAAA09D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306128"/>
              </p:ext>
            </p:extLst>
          </p:nvPr>
        </p:nvGraphicFramePr>
        <p:xfrm>
          <a:off x="2279876" y="3637968"/>
          <a:ext cx="867725" cy="395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31613" imgH="203112" progId="Equation.DSMT4">
                  <p:embed/>
                </p:oleObj>
              </mc:Choice>
              <mc:Fallback>
                <p:oleObj name="Equation" r:id="rId8" imgW="431613" imgH="20311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876" y="3637968"/>
                        <a:ext cx="867725" cy="3955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491A659-491D-40CE-89E1-DD09470D94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340987"/>
              </p:ext>
            </p:extLst>
          </p:nvPr>
        </p:nvGraphicFramePr>
        <p:xfrm>
          <a:off x="2431196" y="4321889"/>
          <a:ext cx="6637337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454200" imgH="533160" progId="Equation.DSMT4">
                  <p:embed/>
                </p:oleObj>
              </mc:Choice>
              <mc:Fallback>
                <p:oleObj name="Equation" r:id="rId10" imgW="3454200" imgH="53316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1196" y="4321889"/>
                        <a:ext cx="6637337" cy="1028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0">
            <a:extLst>
              <a:ext uri="{FF2B5EF4-FFF2-40B4-BE49-F238E27FC236}">
                <a16:creationId xmlns:a16="http://schemas.microsoft.com/office/drawing/2014/main" id="{98D26638-789A-4D7A-A4E5-1D591B412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259" y="893068"/>
            <a:ext cx="21788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求偏微分，得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072BB5F3-2466-4A8D-BD8B-ACF42E2D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757" y="1853153"/>
            <a:ext cx="7986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671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73D1ECDF-ED85-4D97-9D45-3F4330791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648" y="3599624"/>
            <a:ext cx="6458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，任意路径均满足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拉格朗日运动方程，故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19">
            <a:extLst>
              <a:ext uri="{FF2B5EF4-FFF2-40B4-BE49-F238E27FC236}">
                <a16:creationId xmlns:a16="http://schemas.microsoft.com/office/drawing/2014/main" id="{E4233312-12A1-468A-BBFF-688F4FDF7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B1A5AEE4-956D-46B0-9090-55185DAA8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732818"/>
              </p:ext>
            </p:extLst>
          </p:nvPr>
        </p:nvGraphicFramePr>
        <p:xfrm>
          <a:off x="5088649" y="5790970"/>
          <a:ext cx="2014702" cy="79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91726" imgH="418918" progId="Equation.DSMT4">
                  <p:embed/>
                </p:oleObj>
              </mc:Choice>
              <mc:Fallback>
                <p:oleObj name="Equation" r:id="rId12" imgW="1091726" imgH="418918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E147A61-D004-46A8-96B4-9A374CCEDE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8649" y="5790970"/>
                        <a:ext cx="2014702" cy="7965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9E6C12D0-E9E8-4FED-848C-8ADE983B45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172579"/>
              </p:ext>
            </p:extLst>
          </p:nvPr>
        </p:nvGraphicFramePr>
        <p:xfrm>
          <a:off x="7943382" y="5789179"/>
          <a:ext cx="905983" cy="800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82391" imgH="418918" progId="Equation.DSMT4">
                  <p:embed/>
                </p:oleObj>
              </mc:Choice>
              <mc:Fallback>
                <p:oleObj name="Equation" r:id="rId14" imgW="482391" imgH="418918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B3D8624-D635-4BF3-AAB8-B05A698681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3382" y="5789179"/>
                        <a:ext cx="905983" cy="8000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箭头: 右 43">
            <a:extLst>
              <a:ext uri="{FF2B5EF4-FFF2-40B4-BE49-F238E27FC236}">
                <a16:creationId xmlns:a16="http://schemas.microsoft.com/office/drawing/2014/main" id="{90821289-1533-4277-BC51-BACB8B04C0A2}"/>
              </a:ext>
            </a:extLst>
          </p:cNvPr>
          <p:cNvSpPr/>
          <p:nvPr/>
        </p:nvSpPr>
        <p:spPr>
          <a:xfrm>
            <a:off x="7389913" y="6088118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弧形 48">
            <a:extLst>
              <a:ext uri="{FF2B5EF4-FFF2-40B4-BE49-F238E27FC236}">
                <a16:creationId xmlns:a16="http://schemas.microsoft.com/office/drawing/2014/main" id="{3E0E953E-0C05-44E5-8D67-CAD0BC35C708}"/>
              </a:ext>
            </a:extLst>
          </p:cNvPr>
          <p:cNvSpPr/>
          <p:nvPr/>
        </p:nvSpPr>
        <p:spPr>
          <a:xfrm rot="410703">
            <a:off x="7711429" y="3078554"/>
            <a:ext cx="2246659" cy="3159441"/>
          </a:xfrm>
          <a:prstGeom prst="arc">
            <a:avLst>
              <a:gd name="adj1" fmla="val 17027060"/>
              <a:gd name="adj2" fmla="val 4434175"/>
            </a:avLst>
          </a:prstGeom>
          <a:ln w="34925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34B43296-238B-4E4D-8794-426E9E072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175785"/>
              </p:ext>
            </p:extLst>
          </p:nvPr>
        </p:nvGraphicFramePr>
        <p:xfrm>
          <a:off x="5235366" y="658513"/>
          <a:ext cx="3447150" cy="853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790640" imgH="419040" progId="Equation.DSMT4">
                  <p:embed/>
                </p:oleObj>
              </mc:Choice>
              <mc:Fallback>
                <p:oleObj name="Equation" r:id="rId16" imgW="1790640" imgH="4190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6C88414E-D6E1-4BD6-A975-3524775A4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366" y="658513"/>
                        <a:ext cx="3447150" cy="8533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2F2E3B97-44BB-4333-82AB-A0A134EB2C3B}"/>
              </a:ext>
            </a:extLst>
          </p:cNvPr>
          <p:cNvGrpSpPr/>
          <p:nvPr/>
        </p:nvGrpSpPr>
        <p:grpSpPr>
          <a:xfrm>
            <a:off x="9391955" y="593377"/>
            <a:ext cx="2185301" cy="1157561"/>
            <a:chOff x="769464" y="1651604"/>
            <a:chExt cx="2185301" cy="1157561"/>
          </a:xfrm>
        </p:grpSpPr>
        <p:graphicFrame>
          <p:nvGraphicFramePr>
            <p:cNvPr id="51" name="对象 50">
              <a:extLst>
                <a:ext uri="{FF2B5EF4-FFF2-40B4-BE49-F238E27FC236}">
                  <a16:creationId xmlns:a16="http://schemas.microsoft.com/office/drawing/2014/main" id="{E32AA1EE-B258-4FA8-A26C-E34C550C469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8577534"/>
                </p:ext>
              </p:extLst>
            </p:nvPr>
          </p:nvGraphicFramePr>
          <p:xfrm>
            <a:off x="769464" y="1753716"/>
            <a:ext cx="1979612" cy="831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990360" imgH="393480" progId="Equation.DSMT4">
                    <p:embed/>
                  </p:oleObj>
                </mc:Choice>
                <mc:Fallback>
                  <p:oleObj name="Equation" r:id="rId18" imgW="990360" imgH="393480" progId="Equation.DSMT4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3A251A70-AB46-46F0-B008-1891C2BF09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9464" y="1753716"/>
                          <a:ext cx="1979612" cy="8318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ECDB18F6-3C67-412E-8F48-CDD201BA14A1}"/>
                </a:ext>
              </a:extLst>
            </p:cNvPr>
            <p:cNvSpPr/>
            <p:nvPr/>
          </p:nvSpPr>
          <p:spPr>
            <a:xfrm>
              <a:off x="1847850" y="1651604"/>
              <a:ext cx="638175" cy="10165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Rectangle 20">
              <a:extLst>
                <a:ext uri="{FF2B5EF4-FFF2-40B4-BE49-F238E27FC236}">
                  <a16:creationId xmlns:a16="http://schemas.microsoft.com/office/drawing/2014/main" id="{9F7C7C9D-F26B-40B8-9C60-0E3479FBA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861" y="2409055"/>
              <a:ext cx="63190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=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？</a:t>
              </a: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5DF88DF3-FDD4-4255-8816-F98DB3B4A44C}"/>
              </a:ext>
            </a:extLst>
          </p:cNvPr>
          <p:cNvSpPr/>
          <p:nvPr/>
        </p:nvSpPr>
        <p:spPr>
          <a:xfrm>
            <a:off x="8903782" y="1024721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1D07BC3-5F54-4E32-AA18-97EFBDF1F4FA}"/>
              </a:ext>
            </a:extLst>
          </p:cNvPr>
          <p:cNvSpPr/>
          <p:nvPr/>
        </p:nvSpPr>
        <p:spPr>
          <a:xfrm>
            <a:off x="4564531" y="4427175"/>
            <a:ext cx="1370615" cy="818128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7986E25C-E7AD-4C8D-BC72-051FDB13D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063" y="5170147"/>
            <a:ext cx="5261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36755916-07A8-44FE-8706-F35611B84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7984" y="2755875"/>
            <a:ext cx="7986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671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8027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2">
            <a:extLst>
              <a:ext uri="{FF2B5EF4-FFF2-40B4-BE49-F238E27FC236}">
                <a16:creationId xmlns:a16="http://schemas.microsoft.com/office/drawing/2014/main" id="{AAE389E5-6FD1-4705-BDDB-1D23D63DD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909" y="3098309"/>
            <a:ext cx="94587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引入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哈密顿函数                  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关于动量、位置、时间的函数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，利用勒让德变换，得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34965E-FA6B-4866-92A4-C2903911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6FF7C8DE-48A7-4F5B-ACE2-A76F87CF8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0DDD3EB-0153-4573-A15A-A3BFD91DB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718391"/>
              </p:ext>
            </p:extLst>
          </p:nvPr>
        </p:nvGraphicFramePr>
        <p:xfrm>
          <a:off x="5464875" y="361997"/>
          <a:ext cx="2117025" cy="854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865" imgH="393529" progId="Equation.DSMT4">
                  <p:embed/>
                </p:oleObj>
              </mc:Choice>
              <mc:Fallback>
                <p:oleObj name="Equation" r:id="rId2" imgW="1002865" imgH="393529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4C820DC-9995-4784-B024-BAB1313107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875" y="361997"/>
                        <a:ext cx="2117025" cy="8549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D37F0F9-6F04-42B5-B64C-F061EAAB64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690327"/>
              </p:ext>
            </p:extLst>
          </p:nvPr>
        </p:nvGraphicFramePr>
        <p:xfrm>
          <a:off x="5370194" y="1590675"/>
          <a:ext cx="2157412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393480" progId="Equation.DSMT4">
                  <p:embed/>
                </p:oleObj>
              </mc:Choice>
              <mc:Fallback>
                <p:oleObj name="Equation" r:id="rId4" imgW="965160" imgH="3934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7F95D56E-74E1-4962-BC57-BBB351668B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0194" y="1590675"/>
                        <a:ext cx="2157412" cy="887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815E16C-721D-481C-963C-4D03785D63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245286"/>
              </p:ext>
            </p:extLst>
          </p:nvPr>
        </p:nvGraphicFramePr>
        <p:xfrm>
          <a:off x="3169402" y="3102650"/>
          <a:ext cx="1382379" cy="437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30" imgH="203112" progId="Equation.DSMT4">
                  <p:embed/>
                </p:oleObj>
              </mc:Choice>
              <mc:Fallback>
                <p:oleObj name="Equation" r:id="rId6" imgW="622030" imgH="203112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F7C37673-BEF5-4884-866C-34C5A2447F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9402" y="3102650"/>
                        <a:ext cx="1382379" cy="437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E571BE2A-23C6-4206-96BA-57CC7D4C37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439929"/>
              </p:ext>
            </p:extLst>
          </p:nvPr>
        </p:nvGraphicFramePr>
        <p:xfrm>
          <a:off x="5218207" y="3643054"/>
          <a:ext cx="1760647" cy="470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36600" imgH="203200" progId="Equation.DSMT4">
                  <p:embed/>
                </p:oleObj>
              </mc:Choice>
              <mc:Fallback>
                <p:oleObj name="Equation" r:id="rId8" imgW="736600" imgH="2032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0EBC8D3A-51E5-4DB9-8550-3E1F4AFE22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207" y="3643054"/>
                        <a:ext cx="1760647" cy="4705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C866C51-46A6-4A3A-993C-41C1074341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168405"/>
              </p:ext>
            </p:extLst>
          </p:nvPr>
        </p:nvGraphicFramePr>
        <p:xfrm>
          <a:off x="5218207" y="4290925"/>
          <a:ext cx="1506005" cy="791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49160" imgH="393480" progId="Equation.DSMT4">
                  <p:embed/>
                </p:oleObj>
              </mc:Choice>
              <mc:Fallback>
                <p:oleObj name="Equation" r:id="rId10" imgW="749160" imgH="39348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AE6BBDB-C744-48C2-9E5D-F940122868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207" y="4290925"/>
                        <a:ext cx="1506005" cy="791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94D4AA54-F4FA-41F4-9DF1-BD174FA06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827169"/>
              </p:ext>
            </p:extLst>
          </p:nvPr>
        </p:nvGraphicFramePr>
        <p:xfrm>
          <a:off x="3193522" y="1173671"/>
          <a:ext cx="1974850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65160" imgH="838080" progId="Equation.DSMT4">
                  <p:embed/>
                </p:oleObj>
              </mc:Choice>
              <mc:Fallback>
                <p:oleObj name="Equation" r:id="rId12" imgW="965160" imgH="8380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FADEB3E-F064-4F8F-BBF9-E53237508E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3522" y="1173671"/>
                        <a:ext cx="1974850" cy="1717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D64399C7-FEAD-44D3-A6B9-047B77F7C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037" y="617993"/>
            <a:ext cx="7986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671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F7DBC05-5705-4D57-8E03-1742EFFB6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267468"/>
              </p:ext>
            </p:extLst>
          </p:nvPr>
        </p:nvGraphicFramePr>
        <p:xfrm>
          <a:off x="8355654" y="1590675"/>
          <a:ext cx="1734577" cy="874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87320" imgH="393480" progId="Equation.DSMT4">
                  <p:embed/>
                </p:oleObj>
              </mc:Choice>
              <mc:Fallback>
                <p:oleObj name="Equation" r:id="rId14" imgW="787320" imgH="3934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D37F0F9-6F04-42B5-B64C-F061EAAB64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5654" y="1590675"/>
                        <a:ext cx="1734577" cy="8745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箭头: 右 28">
            <a:extLst>
              <a:ext uri="{FF2B5EF4-FFF2-40B4-BE49-F238E27FC236}">
                <a16:creationId xmlns:a16="http://schemas.microsoft.com/office/drawing/2014/main" id="{195DDB58-61ED-4575-AB0C-F8FB4BBE884B}"/>
              </a:ext>
            </a:extLst>
          </p:cNvPr>
          <p:cNvSpPr/>
          <p:nvPr/>
        </p:nvSpPr>
        <p:spPr>
          <a:xfrm>
            <a:off x="7873206" y="1931401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1E0115C-6856-4E01-B5BC-2896C1FB534A}"/>
              </a:ext>
            </a:extLst>
          </p:cNvPr>
          <p:cNvSpPr txBox="1"/>
          <p:nvPr/>
        </p:nvSpPr>
        <p:spPr>
          <a:xfrm>
            <a:off x="3768449" y="36936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量纲：</a:t>
            </a:r>
            <a:r>
              <a:rPr lang="en-US" altLang="zh-CN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zh-CN" altLang="en-US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5BCF0F13-55F4-4E63-AC5F-DC4CAAEDC2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649581"/>
              </p:ext>
            </p:extLst>
          </p:nvPr>
        </p:nvGraphicFramePr>
        <p:xfrm>
          <a:off x="4318794" y="5077850"/>
          <a:ext cx="3554412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777680" imgH="393480" progId="Equation.DSMT4">
                  <p:embed/>
                </p:oleObj>
              </mc:Choice>
              <mc:Fallback>
                <p:oleObj name="Equation" r:id="rId16" imgW="1777680" imgH="3934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59510A4-A39B-4D9D-9755-AAC46B4B1E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794" y="5077850"/>
                        <a:ext cx="3554412" cy="831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A5D433E-CC9A-48E7-8447-6152F16D221D}"/>
                  </a:ext>
                </a:extLst>
              </p:cNvPr>
              <p:cNvSpPr txBox="1"/>
              <p:nvPr/>
            </p:nvSpPr>
            <p:spPr>
              <a:xfrm>
                <a:off x="2854595" y="6044319"/>
                <a:ext cx="6482810" cy="470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smtClean="0">
                            <a:solidFill>
                              <a:srgbClr val="0000CC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对应的物理量是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哈密顿量，</a:t>
                </a:r>
                <a:r>
                  <a:rPr lang="zh-CN" altLang="en-US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哈密顿算符</a:t>
                </a:r>
                <a:endParaRPr lang="zh-CN" altLang="en-US" sz="2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A5D433E-CC9A-48E7-8447-6152F16D2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95" y="6044319"/>
                <a:ext cx="6482810" cy="470193"/>
              </a:xfrm>
              <a:prstGeom prst="rect">
                <a:avLst/>
              </a:prstGeom>
              <a:blipFill>
                <a:blip r:embed="rId21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8097A7A2-1C75-4238-90BC-09B56A089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739102"/>
              </p:ext>
            </p:extLst>
          </p:nvPr>
        </p:nvGraphicFramePr>
        <p:xfrm>
          <a:off x="1684843" y="3524064"/>
          <a:ext cx="166528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015920" imgH="419040" progId="Equation.DSMT4">
                  <p:embed/>
                </p:oleObj>
              </mc:Choice>
              <mc:Fallback>
                <p:oleObj name="Equation" r:id="rId22" imgW="1015920" imgH="41904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E571BE2A-23C6-4206-96BA-57CC7D4C37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843" y="3524064"/>
                        <a:ext cx="1665288" cy="665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26">
            <a:extLst>
              <a:ext uri="{FF2B5EF4-FFF2-40B4-BE49-F238E27FC236}">
                <a16:creationId xmlns:a16="http://schemas.microsoft.com/office/drawing/2014/main" id="{66CC0232-41F0-45B9-A607-2D05D71AA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909" y="1840762"/>
            <a:ext cx="18396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0932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671894-6F42-4E43-B45A-EEE4E8BA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F1CCCBC2-1600-42F8-922D-9D3D7F8A5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2B3D56-D2C4-4F27-AC6B-B96832214705}"/>
              </a:ext>
            </a:extLst>
          </p:cNvPr>
          <p:cNvSpPr txBox="1"/>
          <p:nvPr/>
        </p:nvSpPr>
        <p:spPr>
          <a:xfrm>
            <a:off x="1052381" y="965295"/>
            <a:ext cx="4323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证明：哈密顿算符为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厄米算符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D6ECFE3-E0E0-4344-BE00-96B962641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449733"/>
              </p:ext>
            </p:extLst>
          </p:nvPr>
        </p:nvGraphicFramePr>
        <p:xfrm>
          <a:off x="2540000" y="1661334"/>
          <a:ext cx="2836195" cy="562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36033" imgH="304668" progId="Equation.DSMT4">
                  <p:embed/>
                </p:oleObj>
              </mc:Choice>
              <mc:Fallback>
                <p:oleObj name="Equation" r:id="rId2" imgW="1536033" imgH="304668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1661334"/>
                        <a:ext cx="2836195" cy="5625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748AC75-5178-4FAC-841D-17F91C2B7A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954217"/>
              </p:ext>
            </p:extLst>
          </p:nvPr>
        </p:nvGraphicFramePr>
        <p:xfrm>
          <a:off x="8109326" y="1585379"/>
          <a:ext cx="1879197" cy="701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66337" imgH="393529" progId="Equation.DSMT4">
                  <p:embed/>
                </p:oleObj>
              </mc:Choice>
              <mc:Fallback>
                <p:oleObj name="Equation" r:id="rId4" imgW="1066337" imgH="39352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9326" y="1585379"/>
                        <a:ext cx="1879197" cy="7018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BC6B7C5-3682-44D8-BFF2-2038F9704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911084"/>
              </p:ext>
            </p:extLst>
          </p:nvPr>
        </p:nvGraphicFramePr>
        <p:xfrm>
          <a:off x="3458750" y="2266983"/>
          <a:ext cx="5151850" cy="854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90560" imgH="419040" progId="Equation.DSMT4">
                  <p:embed/>
                </p:oleObj>
              </mc:Choice>
              <mc:Fallback>
                <p:oleObj name="Equation" r:id="rId6" imgW="2590560" imgH="419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8750" y="2266983"/>
                        <a:ext cx="5151850" cy="8540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A47005F-5004-44B4-B41B-478C6C5AC5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994725"/>
              </p:ext>
            </p:extLst>
          </p:nvPr>
        </p:nvGraphicFramePr>
        <p:xfrm>
          <a:off x="1148528" y="3280362"/>
          <a:ext cx="49657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77960" imgH="419040" progId="Equation.DSMT4">
                  <p:embed/>
                </p:oleObj>
              </mc:Choice>
              <mc:Fallback>
                <p:oleObj name="Equation" r:id="rId8" imgW="2577960" imgH="419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8528" y="3280362"/>
                        <a:ext cx="4965700" cy="819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3BBB6B-8F64-4B0F-9915-0E20C1FEA1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232615"/>
              </p:ext>
            </p:extLst>
          </p:nvPr>
        </p:nvGraphicFramePr>
        <p:xfrm>
          <a:off x="6520832" y="3387197"/>
          <a:ext cx="3833592" cy="58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54000" imgH="279360" progId="Equation.DSMT4">
                  <p:embed/>
                </p:oleObj>
              </mc:Choice>
              <mc:Fallback>
                <p:oleObj name="Equation" r:id="rId10" imgW="1854000" imgH="27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0832" y="3387197"/>
                        <a:ext cx="3833592" cy="5886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AF34FC6-60C2-4F0A-898E-EC5D955683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654620"/>
              </p:ext>
            </p:extLst>
          </p:nvPr>
        </p:nvGraphicFramePr>
        <p:xfrm>
          <a:off x="4332334" y="4199972"/>
          <a:ext cx="3527332" cy="57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39900" imgH="279400" progId="Equation.DSMT4">
                  <p:embed/>
                </p:oleObj>
              </mc:Choice>
              <mc:Fallback>
                <p:oleObj name="Equation" r:id="rId12" imgW="1739900" imgH="279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2334" y="4199972"/>
                        <a:ext cx="3527332" cy="57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73F7A71-3952-42EA-8DCC-27626A0B3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319739"/>
              </p:ext>
            </p:extLst>
          </p:nvPr>
        </p:nvGraphicFramePr>
        <p:xfrm>
          <a:off x="4857889" y="5017775"/>
          <a:ext cx="2700240" cy="56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71600" imgH="279400" progId="Equation.DSMT4">
                  <p:embed/>
                </p:oleObj>
              </mc:Choice>
              <mc:Fallback>
                <p:oleObj name="Equation" r:id="rId14" imgW="1371600" imgH="279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889" y="5017775"/>
                        <a:ext cx="2700240" cy="562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7645BBED-6034-4BA1-8E81-F46871038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462961"/>
              </p:ext>
            </p:extLst>
          </p:nvPr>
        </p:nvGraphicFramePr>
        <p:xfrm>
          <a:off x="5485696" y="5916276"/>
          <a:ext cx="1257064" cy="382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47419" imgH="203112" progId="Equation.DSMT4">
                  <p:embed/>
                </p:oleObj>
              </mc:Choice>
              <mc:Fallback>
                <p:oleObj name="Equation" r:id="rId16" imgW="647419" imgH="203112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696" y="5916276"/>
                        <a:ext cx="1257064" cy="3820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0">
            <a:extLst>
              <a:ext uri="{FF2B5EF4-FFF2-40B4-BE49-F238E27FC236}">
                <a16:creationId xmlns:a16="http://schemas.microsoft.com/office/drawing/2014/main" id="{0BD1E085-9934-43D3-99A3-7417E1374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B7134D7-5F92-4CE2-B2A6-BE81F748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4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7392D9B-A50A-489E-B6EF-482D7A3C4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265" y="1736258"/>
            <a:ext cx="24929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为与时间无关的常数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46013EB9-F6B5-434C-8B42-0C3E22159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4649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6760F40E-5015-4BC5-9F13-485CE7628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944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389CAC5D-C786-4D69-9FC0-3A0DF1F14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379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51F83C6-3AFB-4F94-8521-9CB5DDD39C2E}"/>
              </a:ext>
            </a:extLst>
          </p:cNvPr>
          <p:cNvSpPr/>
          <p:nvPr/>
        </p:nvSpPr>
        <p:spPr>
          <a:xfrm>
            <a:off x="3958097" y="4373752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725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792969-D2D4-4421-B43B-453F69D9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7804C9-8E6B-4E9D-8F17-BC2CB71C1143}" type="slidenum">
              <a:rPr lang="zh-CN" altLang="en-US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107EFF03-B192-45BE-80E3-7DD93C5DB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742955-1600-4D47-9914-46CFC38CA81B}"/>
              </a:ext>
            </a:extLst>
          </p:cNvPr>
          <p:cNvSpPr txBox="1"/>
          <p:nvPr/>
        </p:nvSpPr>
        <p:spPr>
          <a:xfrm>
            <a:off x="756477" y="76311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守恒量</a:t>
            </a:r>
          </a:p>
        </p:txBody>
      </p:sp>
      <p:sp>
        <p:nvSpPr>
          <p:cNvPr id="15" name="文本框 2">
            <a:extLst>
              <a:ext uri="{FF2B5EF4-FFF2-40B4-BE49-F238E27FC236}">
                <a16:creationId xmlns:a16="http://schemas.microsoft.com/office/drawing/2014/main" id="{7225F2C6-1E8B-4293-8C36-D3217447C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453" y="1637200"/>
            <a:ext cx="87597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：算符对时间的微商   ，利用平均值求出它的数学形式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6" name="图片 14335">
            <a:extLst>
              <a:ext uri="{FF2B5EF4-FFF2-40B4-BE49-F238E27FC236}">
                <a16:creationId xmlns:a16="http://schemas.microsoft.com/office/drawing/2014/main" id="{AB4C5113-EC9D-4F39-9A6B-5CC16B46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207" y="3522664"/>
            <a:ext cx="8224979" cy="295057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418DC3A-188F-45D7-9438-3C8912412E8D}"/>
              </a:ext>
            </a:extLst>
          </p:cNvPr>
          <p:cNvSpPr txBox="1"/>
          <p:nvPr/>
        </p:nvSpPr>
        <p:spPr>
          <a:xfrm>
            <a:off x="9016730" y="1042856"/>
            <a:ext cx="1518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u="sng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经典情形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1F17B435-180B-46DD-B898-06028C2382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668758"/>
              </p:ext>
            </p:extLst>
          </p:nvPr>
        </p:nvGraphicFramePr>
        <p:xfrm>
          <a:off x="10316264" y="896312"/>
          <a:ext cx="867058" cy="693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2400" imgH="393480" progId="Equation.DSMT4">
                  <p:embed/>
                </p:oleObj>
              </mc:Choice>
              <mc:Fallback>
                <p:oleObj name="Equation" r:id="rId3" imgW="482400" imgH="3934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F2C5605A-C7D3-4B38-A3D6-BFB82B2DA9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6264" y="896312"/>
                        <a:ext cx="867058" cy="6931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812A839-64EB-4587-A520-0F3D86D09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087511"/>
              </p:ext>
            </p:extLst>
          </p:nvPr>
        </p:nvGraphicFramePr>
        <p:xfrm>
          <a:off x="5103359" y="1494093"/>
          <a:ext cx="363538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280" imgH="279360" progId="Equation.DSMT4">
                  <p:embed/>
                </p:oleObj>
              </mc:Choice>
              <mc:Fallback>
                <p:oleObj name="Equation" r:id="rId5" imgW="152280" imgH="27936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F44E906B-5790-4FAA-AD94-F4965A0EE8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359" y="1494093"/>
                        <a:ext cx="363538" cy="65246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48761427-9900-4D26-BBA0-D2F714220B01}"/>
              </a:ext>
            </a:extLst>
          </p:cNvPr>
          <p:cNvSpPr txBox="1"/>
          <p:nvPr/>
        </p:nvSpPr>
        <p:spPr>
          <a:xfrm>
            <a:off x="3003259" y="3233847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898D3D8-6025-4B9A-B6E1-F5D8FB9E6ECD}"/>
                  </a:ext>
                </a:extLst>
              </p:cNvPr>
              <p:cNvSpPr txBox="1"/>
              <p:nvPr/>
            </p:nvSpPr>
            <p:spPr>
              <a:xfrm>
                <a:off x="3022890" y="2411345"/>
                <a:ext cx="4160938" cy="1064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acc>
                      <m:r>
                        <a:rPr lang="zh-CN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acc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̅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l-G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𝛹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l-GR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nary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𝛹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898D3D8-6025-4B9A-B6E1-F5D8FB9E6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890" y="2411345"/>
                <a:ext cx="4160938" cy="10648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右 13">
            <a:extLst>
              <a:ext uri="{FF2B5EF4-FFF2-40B4-BE49-F238E27FC236}">
                <a16:creationId xmlns:a16="http://schemas.microsoft.com/office/drawing/2014/main" id="{5AAAC271-0935-4730-8E86-3312DE11BB90}"/>
              </a:ext>
            </a:extLst>
          </p:cNvPr>
          <p:cNvSpPr/>
          <p:nvPr/>
        </p:nvSpPr>
        <p:spPr>
          <a:xfrm>
            <a:off x="2755983" y="2783393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47304-81F7-473B-8260-6DB3EE2E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0A9ACB-BC4A-46E0-9EBC-D2ABC24A3B39}" type="slidenum">
              <a:rPr lang="zh-CN" altLang="en-US"/>
              <a:pPr>
                <a:defRPr/>
              </a:pPr>
              <a:t>26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91F5B5-5EE4-43F4-9FB9-7A76E7A9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587" y="692558"/>
            <a:ext cx="5571941" cy="10908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C77EEE-23E1-491D-8723-96FC8836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84" y="2065850"/>
            <a:ext cx="2266206" cy="849827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47D83CC3-A55E-4449-8962-64AB2D0ED2D2}"/>
              </a:ext>
            </a:extLst>
          </p:cNvPr>
          <p:cNvSpPr/>
          <p:nvPr/>
        </p:nvSpPr>
        <p:spPr>
          <a:xfrm>
            <a:off x="4572193" y="2377234"/>
            <a:ext cx="344901" cy="223354"/>
          </a:xfrm>
          <a:prstGeom prst="rightArrow">
            <a:avLst>
              <a:gd name="adj1" fmla="val 50000"/>
              <a:gd name="adj2" fmla="val 7922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CCFDF627-96CD-42D7-AEAB-25457C7A58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089821"/>
              </p:ext>
            </p:extLst>
          </p:nvPr>
        </p:nvGraphicFramePr>
        <p:xfrm>
          <a:off x="5361032" y="1937834"/>
          <a:ext cx="3294593" cy="1008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200" imgH="431640" progId="Equation.DSMT4">
                  <p:embed/>
                </p:oleObj>
              </mc:Choice>
              <mc:Fallback>
                <p:oleObj name="Equation" r:id="rId4" imgW="1384200" imgH="43164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4BCE0B4F-C135-4A7E-AEC3-6D43D61F55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1032" y="1937834"/>
                        <a:ext cx="3294593" cy="100800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">
            <a:extLst>
              <a:ext uri="{FF2B5EF4-FFF2-40B4-BE49-F238E27FC236}">
                <a16:creationId xmlns:a16="http://schemas.microsoft.com/office/drawing/2014/main" id="{40A0BB25-27DA-46EA-82E2-93340CD29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3198167"/>
            <a:ext cx="76097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当该物理量算符不显含时间，且与哈密顿量相对易</a:t>
            </a:r>
          </a:p>
        </p:txBody>
      </p:sp>
      <p:sp>
        <p:nvSpPr>
          <p:cNvPr id="26" name="文本框 19">
            <a:extLst>
              <a:ext uri="{FF2B5EF4-FFF2-40B4-BE49-F238E27FC236}">
                <a16:creationId xmlns:a16="http://schemas.microsoft.com/office/drawing/2014/main" id="{9B5020EC-10F2-43E9-B17B-40911A81A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31CFA62F-EFB7-4042-99BA-29080DEFA9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165330"/>
              </p:ext>
            </p:extLst>
          </p:nvPr>
        </p:nvGraphicFramePr>
        <p:xfrm>
          <a:off x="4080356" y="3628463"/>
          <a:ext cx="105886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4240" imgH="431640" progId="Equation.DSMT4">
                  <p:embed/>
                </p:oleObj>
              </mc:Choice>
              <mc:Fallback>
                <p:oleObj name="Equation" r:id="rId6" imgW="444240" imgH="43164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CCFDF627-96CD-42D7-AEAB-25457C7A58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0356" y="3628463"/>
                        <a:ext cx="1058862" cy="100806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57C414FE-8813-4251-A104-3275B017E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724596"/>
              </p:ext>
            </p:extLst>
          </p:nvPr>
        </p:nvGraphicFramePr>
        <p:xfrm>
          <a:off x="6293302" y="3866397"/>
          <a:ext cx="1903412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99920" imgH="241200" progId="Equation.DSMT4">
                  <p:embed/>
                </p:oleObj>
              </mc:Choice>
              <mc:Fallback>
                <p:oleObj name="Equation" r:id="rId8" imgW="799920" imgH="2412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31CFA62F-EFB7-4042-99BA-29080DEFA9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3302" y="3866397"/>
                        <a:ext cx="1903412" cy="56356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F44E906B-5790-4FAA-AD94-F4965A0EE8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568846"/>
              </p:ext>
            </p:extLst>
          </p:nvPr>
        </p:nvGraphicFramePr>
        <p:xfrm>
          <a:off x="5244009" y="4900284"/>
          <a:ext cx="90646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80880" imgH="279360" progId="Equation.DSMT4">
                  <p:embed/>
                </p:oleObj>
              </mc:Choice>
              <mc:Fallback>
                <p:oleObj name="Equation" r:id="rId10" imgW="380880" imgH="27936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CCFDF627-96CD-42D7-AEAB-25457C7A58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4009" y="4900284"/>
                        <a:ext cx="906463" cy="652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728FEE4B-B8DB-4590-8AEF-049172E2DE30}"/>
              </a:ext>
            </a:extLst>
          </p:cNvPr>
          <p:cNvSpPr txBox="1"/>
          <p:nvPr/>
        </p:nvSpPr>
        <p:spPr>
          <a:xfrm>
            <a:off x="6372035" y="5768850"/>
            <a:ext cx="2993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该物理量称为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守恒量</a:t>
            </a:r>
            <a:endParaRPr lang="zh-CN" altLang="en-US" sz="2400" b="1" dirty="0">
              <a:solidFill>
                <a:srgbClr val="0000CC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23F6D4-1F98-4D9E-9F0C-5D99B6BA55B6}"/>
              </a:ext>
            </a:extLst>
          </p:cNvPr>
          <p:cNvSpPr txBox="1"/>
          <p:nvPr/>
        </p:nvSpPr>
        <p:spPr>
          <a:xfrm>
            <a:off x="8882128" y="2211002"/>
            <a:ext cx="2698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算符对时间的微商 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40F5D9-87B4-4380-8203-3AA0339E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A57E2A-9E1D-493F-A195-AF5D78C46B6B}" type="slidenum">
              <a:rPr lang="zh-CN" altLang="en-US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17" name="文本框 19">
            <a:extLst>
              <a:ext uri="{FF2B5EF4-FFF2-40B4-BE49-F238E27FC236}">
                <a16:creationId xmlns:a16="http://schemas.microsoft.com/office/drawing/2014/main" id="{A754FF40-C60C-4400-B44B-16FA1B3D3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2311E3-5883-4E1F-BF14-C0FFD353C8DA}"/>
              </a:ext>
            </a:extLst>
          </p:cNvPr>
          <p:cNvSpPr txBox="1"/>
          <p:nvPr/>
        </p:nvSpPr>
        <p:spPr>
          <a:xfrm>
            <a:off x="756477" y="763114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636503-433D-4933-A4FD-0B3097502CB9}"/>
              </a:ext>
            </a:extLst>
          </p:cNvPr>
          <p:cNvSpPr txBox="1"/>
          <p:nvPr/>
        </p:nvSpPr>
        <p:spPr>
          <a:xfrm>
            <a:off x="1168400" y="1485179"/>
            <a:ext cx="6037743" cy="2288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封闭系统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或处于恒定外场中的系统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哈密顿量不显含时间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哈密顿算符的对易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任一算符与其自身对易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8A179AF8-DEC9-4DEE-9900-0BBF225481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901632"/>
              </p:ext>
            </p:extLst>
          </p:nvPr>
        </p:nvGraphicFramePr>
        <p:xfrm>
          <a:off x="5657245" y="1485179"/>
          <a:ext cx="1045559" cy="89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5000" imgH="431640" progId="Equation.DSMT4">
                  <p:embed/>
                </p:oleObj>
              </mc:Choice>
              <mc:Fallback>
                <p:oleObj name="Equation" r:id="rId2" imgW="495000" imgH="43164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31CFA62F-EFB7-4042-99BA-29080DEFA9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245" y="1485179"/>
                        <a:ext cx="1045559" cy="89358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B5EDC002-8C9B-4F38-AEE8-FBD22E778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41645"/>
              </p:ext>
            </p:extLst>
          </p:nvPr>
        </p:nvGraphicFramePr>
        <p:xfrm>
          <a:off x="4683235" y="3061423"/>
          <a:ext cx="2032233" cy="476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215640" progId="Equation.DSMT4">
                  <p:embed/>
                </p:oleObj>
              </mc:Choice>
              <mc:Fallback>
                <p:oleObj name="Equation" r:id="rId4" imgW="901440" imgH="21564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57C414FE-8813-4251-A104-3275B017E1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235" y="3061423"/>
                        <a:ext cx="2032233" cy="47649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左大括号 21">
            <a:extLst>
              <a:ext uri="{FF2B5EF4-FFF2-40B4-BE49-F238E27FC236}">
                <a16:creationId xmlns:a16="http://schemas.microsoft.com/office/drawing/2014/main" id="{059B7F46-1DBB-4B08-9A9A-01BB4C0F155D}"/>
              </a:ext>
            </a:extLst>
          </p:cNvPr>
          <p:cNvSpPr/>
          <p:nvPr/>
        </p:nvSpPr>
        <p:spPr>
          <a:xfrm rot="10800000">
            <a:off x="7560082" y="1829979"/>
            <a:ext cx="308790" cy="1481432"/>
          </a:xfrm>
          <a:prstGeom prst="leftBrace">
            <a:avLst>
              <a:gd name="adj1" fmla="val 5147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BBA01C-6E55-4426-AC59-D8550299A22E}"/>
              </a:ext>
            </a:extLst>
          </p:cNvPr>
          <p:cNvSpPr txBox="1"/>
          <p:nvPr/>
        </p:nvSpPr>
        <p:spPr>
          <a:xfrm>
            <a:off x="8139221" y="2339862"/>
            <a:ext cx="3052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哈密顿算符为守恒量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称为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9CDE9AD-89E9-43B4-9A94-A3F17B1D6EAE}"/>
              </a:ext>
            </a:extLst>
          </p:cNvPr>
          <p:cNvSpPr txBox="1"/>
          <p:nvPr/>
        </p:nvSpPr>
        <p:spPr>
          <a:xfrm>
            <a:off x="1037323" y="4337966"/>
            <a:ext cx="5301999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能量为定值的态称为该系统的定态</a:t>
            </a: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941CAF1F-C34D-4B9E-B010-D39EADE62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308202"/>
              </p:ext>
            </p:extLst>
          </p:nvPr>
        </p:nvGraphicFramePr>
        <p:xfrm>
          <a:off x="7509121" y="4177577"/>
          <a:ext cx="27416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71600" imgH="393480" progId="Equation.DSMT4">
                  <p:embed/>
                </p:oleObj>
              </mc:Choice>
              <mc:Fallback>
                <p:oleObj name="Equation" r:id="rId6" imgW="1371600" imgH="39348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0AE02A6F-58FB-4EFA-B14F-8503F8E0CA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9121" y="4177577"/>
                        <a:ext cx="2741613" cy="831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628EA2CD-4DB0-4725-B7A6-97A1DCB6047D}"/>
              </a:ext>
            </a:extLst>
          </p:cNvPr>
          <p:cNvSpPr txBox="1"/>
          <p:nvPr/>
        </p:nvSpPr>
        <p:spPr>
          <a:xfrm>
            <a:off x="1037323" y="5308346"/>
            <a:ext cx="7291823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波函数不包含时间且能量为最小值的定态：基态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D3A51A9E-29A8-4592-9D9A-28AAD688C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601801"/>
              </p:ext>
            </p:extLst>
          </p:nvPr>
        </p:nvGraphicFramePr>
        <p:xfrm>
          <a:off x="8575921" y="5310565"/>
          <a:ext cx="13208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60240" imgH="241200" progId="Equation.DSMT4">
                  <p:embed/>
                </p:oleObj>
              </mc:Choice>
              <mc:Fallback>
                <p:oleObj name="Equation" r:id="rId8" imgW="660240" imgH="2412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941CAF1F-C34D-4B9E-B010-D39EADE62A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5921" y="5310565"/>
                        <a:ext cx="1320800" cy="509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717044C3-401D-49DD-80E4-5499DA1CC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004106"/>
              </p:ext>
            </p:extLst>
          </p:nvPr>
        </p:nvGraphicFramePr>
        <p:xfrm>
          <a:off x="8960838" y="284769"/>
          <a:ext cx="2579792" cy="789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84200" imgH="431640" progId="Equation.DSMT4">
                  <p:embed/>
                </p:oleObj>
              </mc:Choice>
              <mc:Fallback>
                <p:oleObj name="Equation" r:id="rId10" imgW="1384200" imgH="43164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CCFDF627-96CD-42D7-AEAB-25457C7A58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0838" y="284769"/>
                        <a:ext cx="2579792" cy="7893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BC413D8-A3D1-4006-AE3F-B2EF43E77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023863"/>
              </p:ext>
            </p:extLst>
          </p:nvPr>
        </p:nvGraphicFramePr>
        <p:xfrm>
          <a:off x="9124950" y="1803665"/>
          <a:ext cx="8572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6080" imgH="253800" progId="Equation.DSMT4">
                  <p:embed/>
                </p:oleObj>
              </mc:Choice>
              <mc:Fallback>
                <p:oleObj name="Equation" r:id="rId12" imgW="406080" imgH="2538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8A179AF8-DEC9-4DEE-9900-0BBF225481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4950" y="1803665"/>
                        <a:ext cx="857250" cy="52546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3D7FB38-A85C-4399-9F5B-8CBAB6BB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40A719F7-5FFD-4F37-9639-95ADFA024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28B4A0-0133-4C4B-96BD-7AC6D8638EA1}"/>
              </a:ext>
            </a:extLst>
          </p:cNvPr>
          <p:cNvSpPr txBox="1"/>
          <p:nvPr/>
        </p:nvSpPr>
        <p:spPr>
          <a:xfrm>
            <a:off x="756477" y="763114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动量算符与不确定度关系式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3500324-F030-41E0-87D7-B77271A995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904298"/>
              </p:ext>
            </p:extLst>
          </p:nvPr>
        </p:nvGraphicFramePr>
        <p:xfrm>
          <a:off x="4156116" y="1568972"/>
          <a:ext cx="331994" cy="46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268" imgH="203024" progId="Equation.DSMT4">
                  <p:embed/>
                </p:oleObj>
              </mc:Choice>
              <mc:Fallback>
                <p:oleObj name="Equation" r:id="rId2" imgW="152268" imgH="203024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116" y="1568972"/>
                        <a:ext cx="331994" cy="4619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E7189B0-9F8B-4A42-AB98-1864C37CD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145354"/>
              </p:ext>
            </p:extLst>
          </p:nvPr>
        </p:nvGraphicFramePr>
        <p:xfrm>
          <a:off x="5049441" y="3014118"/>
          <a:ext cx="387039" cy="361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335" imgH="177646" progId="Equation.DSMT4">
                  <p:embed/>
                </p:oleObj>
              </mc:Choice>
              <mc:Fallback>
                <p:oleObj name="Equation" r:id="rId4" imgW="190335" imgH="177646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441" y="3014118"/>
                        <a:ext cx="387039" cy="3612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161ADAB-BDF8-4120-8E14-DD3B38F14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732714"/>
              </p:ext>
            </p:extLst>
          </p:nvPr>
        </p:nvGraphicFramePr>
        <p:xfrm>
          <a:off x="3527213" y="3640990"/>
          <a:ext cx="5013708" cy="1898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90800" imgH="965200" progId="Equation.DSMT4">
                  <p:embed/>
                </p:oleObj>
              </mc:Choice>
              <mc:Fallback>
                <p:oleObj name="Equation" r:id="rId6" imgW="2590800" imgH="965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213" y="3640990"/>
                        <a:ext cx="5013708" cy="18987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1AC6E8D-5899-4BC7-9993-EA86000AF0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710426"/>
              </p:ext>
            </p:extLst>
          </p:nvPr>
        </p:nvGraphicFramePr>
        <p:xfrm>
          <a:off x="3315047" y="5741551"/>
          <a:ext cx="2132409" cy="706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91726" imgH="355446" progId="Equation.DSMT4">
                  <p:embed/>
                </p:oleObj>
              </mc:Choice>
              <mc:Fallback>
                <p:oleObj name="Equation" r:id="rId8" imgW="1091726" imgH="355446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047" y="5741551"/>
                        <a:ext cx="2132409" cy="7066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3">
            <a:extLst>
              <a:ext uri="{FF2B5EF4-FFF2-40B4-BE49-F238E27FC236}">
                <a16:creationId xmlns:a16="http://schemas.microsoft.com/office/drawing/2014/main" id="{415E0022-EAFA-40D7-BF77-0C736A0E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18" y="1584400"/>
            <a:ext cx="34323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封闭系统的动量算符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768D56C-C06F-44BD-A27D-9F348EB6A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285" y="2963904"/>
            <a:ext cx="45379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对波函数作一个微小的位移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301707BF-45FC-4C68-ADD1-A86684DD4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285" y="2362722"/>
            <a:ext cx="96774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根据空间均匀性，封闭系统在空间中整体平移时，其哈密顿量保持不变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5E39D2A4-22C0-459A-8B59-252EEC9EA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285" y="5755078"/>
            <a:ext cx="20587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定义平移算符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BF5A03E8-77D4-41EA-8F23-0AF4EDA7F645}"/>
              </a:ext>
            </a:extLst>
          </p:cNvPr>
          <p:cNvSpPr/>
          <p:nvPr/>
        </p:nvSpPr>
        <p:spPr>
          <a:xfrm rot="7288047">
            <a:off x="5365179" y="5539702"/>
            <a:ext cx="632088" cy="201893"/>
          </a:xfrm>
          <a:prstGeom prst="rightArrow">
            <a:avLst>
              <a:gd name="adj1" fmla="val 50000"/>
              <a:gd name="adj2" fmla="val 7922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823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544862-BC23-4B46-9DB4-CBF5E482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BB5C2A3D-3088-447D-A0B3-3D103FA32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47020A4-FEF4-4063-8FFE-50B5B2C32F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321616"/>
              </p:ext>
            </p:extLst>
          </p:nvPr>
        </p:nvGraphicFramePr>
        <p:xfrm>
          <a:off x="1811573" y="2458845"/>
          <a:ext cx="4110004" cy="1806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60600" imgH="990600" progId="Equation.DSMT4">
                  <p:embed/>
                </p:oleObj>
              </mc:Choice>
              <mc:Fallback>
                <p:oleObj name="Equation" r:id="rId2" imgW="2260600" imgH="9906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F263B57C-4223-46F3-B49B-9BC8F1A12C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573" y="2458845"/>
                        <a:ext cx="4110004" cy="18060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8">
            <a:extLst>
              <a:ext uri="{FF2B5EF4-FFF2-40B4-BE49-F238E27FC236}">
                <a16:creationId xmlns:a16="http://schemas.microsoft.com/office/drawing/2014/main" id="{F8BF868B-31F9-429D-ACDC-CA09C621F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627" y="558829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动量算符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B804288-8397-41F1-BE24-ED5505B8D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224348"/>
              </p:ext>
            </p:extLst>
          </p:nvPr>
        </p:nvGraphicFramePr>
        <p:xfrm>
          <a:off x="2985252" y="4403288"/>
          <a:ext cx="147637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393480" progId="Equation.DSMT4">
                  <p:embed/>
                </p:oleObj>
              </mc:Choice>
              <mc:Fallback>
                <p:oleObj name="Equation" r:id="rId4" imgW="736560" imgH="39348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DA4E80BA-5564-4FBA-B234-E30B8144FB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5252" y="4403288"/>
                        <a:ext cx="1476375" cy="796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D307450-6092-4ABB-B409-CED4B6D0AC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456775"/>
              </p:ext>
            </p:extLst>
          </p:nvPr>
        </p:nvGraphicFramePr>
        <p:xfrm>
          <a:off x="2800350" y="5553075"/>
          <a:ext cx="13557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215640" progId="Equation.DSMT4">
                  <p:embed/>
                </p:oleObj>
              </mc:Choice>
              <mc:Fallback>
                <p:oleObj name="Equation" r:id="rId6" imgW="622080" imgH="21564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825EA107-AF81-4BE6-8B61-26B2CAFA8F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5553075"/>
                        <a:ext cx="1355725" cy="496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16AC1EA1-B656-4C38-B742-2048269B3B7B}"/>
              </a:ext>
            </a:extLst>
          </p:cNvPr>
          <p:cNvSpPr txBox="1"/>
          <p:nvPr/>
        </p:nvSpPr>
        <p:spPr>
          <a:xfrm>
            <a:off x="1217103" y="1020948"/>
            <a:ext cx="7393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封闭系统中能量守恒，故平移操作不改变能量的性质</a:t>
            </a:r>
            <a:endParaRPr lang="zh-CN" altLang="en-US" sz="2400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13FA236A-3AB2-4488-905E-8ADC419DB4B1}"/>
              </a:ext>
            </a:extLst>
          </p:cNvPr>
          <p:cNvSpPr/>
          <p:nvPr/>
        </p:nvSpPr>
        <p:spPr>
          <a:xfrm>
            <a:off x="2046918" y="5645013"/>
            <a:ext cx="412506" cy="249853"/>
          </a:xfrm>
          <a:prstGeom prst="rightArrow">
            <a:avLst>
              <a:gd name="adj1" fmla="val 50000"/>
              <a:gd name="adj2" fmla="val 7922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D4C94D-4DA8-4445-AF31-832ADF878891}"/>
              </a:ext>
            </a:extLst>
          </p:cNvPr>
          <p:cNvSpPr txBox="1"/>
          <p:nvPr/>
        </p:nvSpPr>
        <p:spPr>
          <a:xfrm>
            <a:off x="1217102" y="1590585"/>
            <a:ext cx="5812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因此哈密顿算符与平移算符满足对易关系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9C7C86-8DA3-4419-A110-6B6D5BA0DA46}"/>
              </a:ext>
            </a:extLst>
          </p:cNvPr>
          <p:cNvSpPr txBox="1"/>
          <p:nvPr/>
        </p:nvSpPr>
        <p:spPr>
          <a:xfrm>
            <a:off x="6944338" y="2438598"/>
            <a:ext cx="303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过渡到经典力学情形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1919D70-C993-44E7-8103-B56C4C257B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431705"/>
              </p:ext>
            </p:extLst>
          </p:nvPr>
        </p:nvGraphicFramePr>
        <p:xfrm>
          <a:off x="9835675" y="2240225"/>
          <a:ext cx="1169286" cy="622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83920" imgH="304560" progId="Equation.DSMT4">
                  <p:embed/>
                </p:oleObj>
              </mc:Choice>
              <mc:Fallback>
                <p:oleObj name="Equation" r:id="rId8" imgW="583920" imgH="3045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3E9DA2C-544F-4973-85AC-47D5198191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5675" y="2240225"/>
                        <a:ext cx="1169286" cy="6225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A12A5146-5201-4014-94B6-22404ADA8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559697"/>
              </p:ext>
            </p:extLst>
          </p:nvPr>
        </p:nvGraphicFramePr>
        <p:xfrm>
          <a:off x="8039068" y="3185453"/>
          <a:ext cx="238125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18960" imgH="863280" progId="Equation.DSMT4">
                  <p:embed/>
                </p:oleObj>
              </mc:Choice>
              <mc:Fallback>
                <p:oleObj name="Equation" r:id="rId10" imgW="1218960" imgH="8632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0D307450-6092-4ABB-B409-CED4B6D0AC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9068" y="3185453"/>
                        <a:ext cx="2381250" cy="1790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4C0D93CA-81B5-4A67-A2FE-B54369D551E3}"/>
              </a:ext>
            </a:extLst>
          </p:cNvPr>
          <p:cNvSpPr txBox="1"/>
          <p:nvPr/>
        </p:nvSpPr>
        <p:spPr>
          <a:xfrm>
            <a:off x="6944338" y="5111244"/>
            <a:ext cx="431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在经典力学中，作用量的梯度恰好是粒子的经典动量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BBD3935-079A-44CD-A86D-79DBEED5AA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153086"/>
              </p:ext>
            </p:extLst>
          </p:nvPr>
        </p:nvGraphicFramePr>
        <p:xfrm>
          <a:off x="8745505" y="5872788"/>
          <a:ext cx="96837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95000" imgH="203040" progId="Equation.DSMT4">
                  <p:embed/>
                </p:oleObj>
              </mc:Choice>
              <mc:Fallback>
                <p:oleObj name="Equation" r:id="rId12" imgW="495000" imgH="20304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A12A5146-5201-4014-94B6-22404ADA87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5505" y="5872788"/>
                        <a:ext cx="968375" cy="420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70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9DF4BB-3C8B-4F43-B8A0-F31FA864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A9BB7DB-E476-4966-9AFE-A8E37F9242F0}"/>
              </a:ext>
            </a:extLst>
          </p:cNvPr>
          <p:cNvGrpSpPr/>
          <p:nvPr/>
        </p:nvGrpSpPr>
        <p:grpSpPr>
          <a:xfrm>
            <a:off x="357031" y="749329"/>
            <a:ext cx="5904656" cy="2623014"/>
            <a:chOff x="261807" y="817490"/>
            <a:chExt cx="5904656" cy="262301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8ACC96D-7DEA-41EF-8F39-F9BDB5B16135}"/>
                </a:ext>
              </a:extLst>
            </p:cNvPr>
            <p:cNvSpPr/>
            <p:nvPr/>
          </p:nvSpPr>
          <p:spPr>
            <a:xfrm>
              <a:off x="261807" y="817490"/>
              <a:ext cx="5904656" cy="2623014"/>
            </a:xfrm>
            <a:prstGeom prst="roundRect">
              <a:avLst>
                <a:gd name="adj" fmla="val 8398"/>
              </a:avLst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89D5976-C822-4F7C-AA57-E55E7746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79" y="1064803"/>
              <a:ext cx="2828818" cy="2263054"/>
            </a:xfrm>
            <a:prstGeom prst="rect">
              <a:avLst/>
            </a:prstGeom>
          </p:spPr>
        </p:pic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C284B861-B136-4F42-BA5C-6591297C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13332" y="1684866"/>
              <a:ext cx="3024402" cy="665368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54C43DE-164A-4934-990A-DEEE2CCBC933}"/>
                </a:ext>
              </a:extLst>
            </p:cNvPr>
            <p:cNvSpPr txBox="1"/>
            <p:nvPr/>
          </p:nvSpPr>
          <p:spPr>
            <a:xfrm>
              <a:off x="3251911" y="2504277"/>
              <a:ext cx="27911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普朗克黑体辐射定律</a:t>
              </a:r>
              <a:endPara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02B576A-DA27-4552-887A-864D658FAE85}"/>
                </a:ext>
              </a:extLst>
            </p:cNvPr>
            <p:cNvSpPr txBox="1"/>
            <p:nvPr/>
          </p:nvSpPr>
          <p:spPr>
            <a:xfrm>
              <a:off x="3836845" y="968386"/>
              <a:ext cx="14525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黑体辐射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A2F6BC0-DC31-4045-B9BB-52940261EF79}"/>
              </a:ext>
            </a:extLst>
          </p:cNvPr>
          <p:cNvGrpSpPr/>
          <p:nvPr/>
        </p:nvGrpSpPr>
        <p:grpSpPr>
          <a:xfrm>
            <a:off x="6658445" y="749329"/>
            <a:ext cx="5181344" cy="2669855"/>
            <a:chOff x="6531280" y="818140"/>
            <a:chExt cx="5181344" cy="266985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44794E8-25F9-4671-9328-5973D49ED73D}"/>
                </a:ext>
              </a:extLst>
            </p:cNvPr>
            <p:cNvSpPr txBox="1"/>
            <p:nvPr/>
          </p:nvSpPr>
          <p:spPr>
            <a:xfrm>
              <a:off x="7987149" y="1073783"/>
              <a:ext cx="150585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光电效应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C801156-A783-4AEE-A581-4EB62FDD4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006" y="1119204"/>
              <a:ext cx="1581920" cy="158192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A974E72-A811-42BF-90A7-AE69D0163A58}"/>
                </a:ext>
              </a:extLst>
            </p:cNvPr>
            <p:cNvSpPr txBox="1"/>
            <p:nvPr/>
          </p:nvSpPr>
          <p:spPr>
            <a:xfrm>
              <a:off x="7329784" y="2651902"/>
              <a:ext cx="4032448" cy="75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1887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年：实验发现 </a:t>
              </a:r>
              <a:r>
                <a: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赫兹</a:t>
              </a:r>
              <a:r>
                <a: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algn="just">
                <a:lnSpc>
                  <a:spcPct val="125000"/>
                </a:lnSpc>
              </a:pPr>
              <a:r>
                <a: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1905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年：“光量子”理论 </a:t>
              </a:r>
              <a:r>
                <a: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爱因斯坦</a:t>
              </a:r>
              <a:r>
                <a: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275421F-D23F-4B4C-935E-0A4705E45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414" y="1214073"/>
              <a:ext cx="2046727" cy="1363952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E368366E-7473-497B-91A8-37D598E36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05973" y="1877715"/>
              <a:ext cx="936104" cy="270430"/>
            </a:xfrm>
            <a:prstGeom prst="rect">
              <a:avLst/>
            </a:prstGeom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EED53A2-246C-4633-A48E-EF2D56F64C12}"/>
                </a:ext>
              </a:extLst>
            </p:cNvPr>
            <p:cNvSpPr/>
            <p:nvPr/>
          </p:nvSpPr>
          <p:spPr>
            <a:xfrm>
              <a:off x="6531280" y="818140"/>
              <a:ext cx="5181344" cy="2669855"/>
            </a:xfrm>
            <a:prstGeom prst="roundRect">
              <a:avLst>
                <a:gd name="adj" fmla="val 8398"/>
              </a:avLst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77A803E-8402-4195-864D-573BE6EFA840}"/>
              </a:ext>
            </a:extLst>
          </p:cNvPr>
          <p:cNvSpPr/>
          <p:nvPr/>
        </p:nvSpPr>
        <p:spPr>
          <a:xfrm>
            <a:off x="6197479" y="1841353"/>
            <a:ext cx="578329" cy="369331"/>
          </a:xfrm>
          <a:prstGeom prst="rightArrow">
            <a:avLst>
              <a:gd name="adj1" fmla="val 50000"/>
              <a:gd name="adj2" fmla="val 7774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BBEEC70-A8D9-4181-99E8-B6F4326EDF86}"/>
              </a:ext>
            </a:extLst>
          </p:cNvPr>
          <p:cNvGrpSpPr/>
          <p:nvPr/>
        </p:nvGrpSpPr>
        <p:grpSpPr>
          <a:xfrm>
            <a:off x="6637533" y="3729053"/>
            <a:ext cx="5181344" cy="2630400"/>
            <a:chOff x="6531280" y="3667122"/>
            <a:chExt cx="5181344" cy="263040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A07D92-E340-4045-8108-090E9F598C87}"/>
                </a:ext>
              </a:extLst>
            </p:cNvPr>
            <p:cNvSpPr txBox="1"/>
            <p:nvPr/>
          </p:nvSpPr>
          <p:spPr>
            <a:xfrm>
              <a:off x="9723183" y="4019932"/>
              <a:ext cx="14767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原子结构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DFEDF27-ECA0-4B72-B451-03C75E855009}"/>
                </a:ext>
              </a:extLst>
            </p:cNvPr>
            <p:cNvSpPr txBox="1"/>
            <p:nvPr/>
          </p:nvSpPr>
          <p:spPr>
            <a:xfrm>
              <a:off x="9042432" y="4712458"/>
              <a:ext cx="2166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1913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年：玻尔模型</a:t>
              </a:r>
              <a:endPara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804CDC8-E568-46DB-A728-6A289DB63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4471" y="4152551"/>
              <a:ext cx="2166597" cy="1887309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B9DE5BA7-F4BA-4748-A1AE-F8B24B617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70282" y="5291850"/>
              <a:ext cx="1458138" cy="542562"/>
            </a:xfrm>
            <a:prstGeom prst="rect">
              <a:avLst/>
            </a:prstGeom>
          </p:spPr>
        </p:pic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16EDE4F-41C0-42C7-B978-6DCCA07F9E8D}"/>
                </a:ext>
              </a:extLst>
            </p:cNvPr>
            <p:cNvSpPr/>
            <p:nvPr/>
          </p:nvSpPr>
          <p:spPr>
            <a:xfrm>
              <a:off x="6531280" y="3667122"/>
              <a:ext cx="5181344" cy="2630400"/>
            </a:xfrm>
            <a:prstGeom prst="roundRect">
              <a:avLst>
                <a:gd name="adj" fmla="val 8398"/>
              </a:avLst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AD6E0BA-1ADF-4D29-87B4-7412B08CA9C6}"/>
              </a:ext>
            </a:extLst>
          </p:cNvPr>
          <p:cNvGrpSpPr/>
          <p:nvPr/>
        </p:nvGrpSpPr>
        <p:grpSpPr>
          <a:xfrm>
            <a:off x="390478" y="3729054"/>
            <a:ext cx="5904655" cy="2630400"/>
            <a:chOff x="347331" y="3755264"/>
            <a:chExt cx="5904655" cy="263040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6F5C459-33E4-4825-BE03-FCB9D87EA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337" y="4331287"/>
              <a:ext cx="2471936" cy="1390464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AE2B5AA-3B19-433B-A5A6-398B6B7074BC}"/>
                </a:ext>
              </a:extLst>
            </p:cNvPr>
            <p:cNvSpPr txBox="1"/>
            <p:nvPr/>
          </p:nvSpPr>
          <p:spPr>
            <a:xfrm>
              <a:off x="722388" y="3959812"/>
              <a:ext cx="12274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物质波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52E715B-12A1-49C2-9BDA-6597AADD1851}"/>
                </a:ext>
              </a:extLst>
            </p:cNvPr>
            <p:cNvSpPr txBox="1"/>
            <p:nvPr/>
          </p:nvSpPr>
          <p:spPr>
            <a:xfrm>
              <a:off x="549162" y="4487762"/>
              <a:ext cx="3815671" cy="874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1924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年：德布罗意</a:t>
              </a:r>
              <a:endPara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1927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年：戴维森</a:t>
              </a:r>
              <a:r>
                <a: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革末实验</a:t>
              </a:r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F1EA29DF-1340-41B6-8ED4-FC9AA31CA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83432" y="5485497"/>
              <a:ext cx="1358437" cy="642504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B90343B-DD51-4256-9FBC-27F5FB68643A}"/>
                </a:ext>
              </a:extLst>
            </p:cNvPr>
            <p:cNvSpPr txBox="1"/>
            <p:nvPr/>
          </p:nvSpPr>
          <p:spPr>
            <a:xfrm>
              <a:off x="4026080" y="5828343"/>
              <a:ext cx="16553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电子双缝干涉实验</a:t>
              </a: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C5E4BAFF-A653-40C2-91C0-AA37BAFB918E}"/>
                </a:ext>
              </a:extLst>
            </p:cNvPr>
            <p:cNvSpPr/>
            <p:nvPr/>
          </p:nvSpPr>
          <p:spPr>
            <a:xfrm>
              <a:off x="347331" y="3755264"/>
              <a:ext cx="5904655" cy="2630400"/>
            </a:xfrm>
            <a:prstGeom prst="roundRect">
              <a:avLst>
                <a:gd name="adj" fmla="val 8398"/>
              </a:avLst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428584B-FA18-417C-88FA-C6A45144AF0E}"/>
              </a:ext>
            </a:extLst>
          </p:cNvPr>
          <p:cNvSpPr/>
          <p:nvPr/>
        </p:nvSpPr>
        <p:spPr>
          <a:xfrm rot="10800000">
            <a:off x="6143034" y="4894027"/>
            <a:ext cx="578328" cy="369330"/>
          </a:xfrm>
          <a:prstGeom prst="rightArrow">
            <a:avLst>
              <a:gd name="adj1" fmla="val 50000"/>
              <a:gd name="adj2" fmla="val 7774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79A527D-0AA8-4980-BB42-FCBA221F1C81}"/>
              </a:ext>
            </a:extLst>
          </p:cNvPr>
          <p:cNvSpPr/>
          <p:nvPr/>
        </p:nvSpPr>
        <p:spPr>
          <a:xfrm rot="5400000">
            <a:off x="9223109" y="3434801"/>
            <a:ext cx="492266" cy="325804"/>
          </a:xfrm>
          <a:prstGeom prst="rightArrow">
            <a:avLst>
              <a:gd name="adj1" fmla="val 50000"/>
              <a:gd name="adj2" fmla="val 7774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500300-EA8F-4D47-9866-C8AEB6903519}"/>
              </a:ext>
            </a:extLst>
          </p:cNvPr>
          <p:cNvSpPr txBox="1"/>
          <p:nvPr/>
        </p:nvSpPr>
        <p:spPr>
          <a:xfrm>
            <a:off x="1215267" y="70594"/>
            <a:ext cx="526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量子力学理论发展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关键现象</a:t>
            </a:r>
          </a:p>
        </p:txBody>
      </p:sp>
    </p:spTree>
    <p:extLst>
      <p:ext uri="{BB962C8B-B14F-4D97-AF65-F5344CB8AC3E}">
        <p14:creationId xmlns:p14="http://schemas.microsoft.com/office/powerpoint/2010/main" val="1094453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587262-C56A-40A9-90E4-BC1350FD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2F0A3D26-2E8A-42A7-84BE-1740DE916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553C8F3-8850-4EF0-822E-35243F90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85" y="1016094"/>
            <a:ext cx="28167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动量算符的性质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3F28674-4D41-43C7-B111-6341C1151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391" y="1561020"/>
            <a:ext cx="9098966" cy="168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动量算符为厄米算符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动量算符的三个分量相互对易</a:t>
            </a:r>
          </a:p>
          <a:p>
            <a:pPr eaLnBrk="1" hangingPunct="1">
              <a:lnSpc>
                <a:spcPct val="150000"/>
              </a:lnSpc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动量算符的任一分量与该方向的坐标算符</a:t>
            </a:r>
            <a:r>
              <a:rPr kumimoji="0" lang="zh-CN" altLang="en-US" sz="2400" b="0" i="0" u="none" strike="noStrike" cap="none" normalizeH="0" baseline="0" dirty="0" bmk="_Hlk54272223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不对易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即不确定性原理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7230F093-8DC4-44CF-AC83-5F340E8B0C16}"/>
              </a:ext>
            </a:extLst>
          </p:cNvPr>
          <p:cNvSpPr/>
          <p:nvPr/>
        </p:nvSpPr>
        <p:spPr>
          <a:xfrm>
            <a:off x="1661020" y="1854083"/>
            <a:ext cx="234892" cy="1220119"/>
          </a:xfrm>
          <a:prstGeom prst="leftBrace">
            <a:avLst>
              <a:gd name="adj1" fmla="val 5147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B4A4D74-EA0C-456F-ACB4-8DCD690B1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198245"/>
              </p:ext>
            </p:extLst>
          </p:nvPr>
        </p:nvGraphicFramePr>
        <p:xfrm>
          <a:off x="5679995" y="3554013"/>
          <a:ext cx="832010" cy="408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5138" imgH="177569" progId="Equation.DSMT4">
                  <p:embed/>
                </p:oleObj>
              </mc:Choice>
              <mc:Fallback>
                <p:oleObj name="Equation" r:id="rId2" imgW="355138" imgH="177569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9995" y="3554013"/>
                        <a:ext cx="832010" cy="4087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AC6959D3-1B51-4718-AE7F-9E29B4E33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954828"/>
              </p:ext>
            </p:extLst>
          </p:nvPr>
        </p:nvGraphicFramePr>
        <p:xfrm>
          <a:off x="1981662" y="4102218"/>
          <a:ext cx="5427732" cy="2052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71800" imgH="1117600" progId="Equation.DSMT4">
                  <p:embed/>
                </p:oleObj>
              </mc:Choice>
              <mc:Fallback>
                <p:oleObj name="Equation" r:id="rId4" imgW="2971800" imgH="1117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662" y="4102218"/>
                        <a:ext cx="5427732" cy="20527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03B21AEF-8BB4-4B81-965D-F86306941E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204659"/>
              </p:ext>
            </p:extLst>
          </p:nvPr>
        </p:nvGraphicFramePr>
        <p:xfrm>
          <a:off x="7759497" y="4356226"/>
          <a:ext cx="297338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49080" imgH="253800" progId="Equation.DSMT4">
                  <p:embed/>
                </p:oleObj>
              </mc:Choice>
              <mc:Fallback>
                <p:oleObj name="Equation" r:id="rId6" imgW="154908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9497" y="4356226"/>
                        <a:ext cx="2973388" cy="512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4524C226-DD3D-4399-9876-BE8958698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357466"/>
              </p:ext>
            </p:extLst>
          </p:nvPr>
        </p:nvGraphicFramePr>
        <p:xfrm>
          <a:off x="8439150" y="5117038"/>
          <a:ext cx="364294" cy="46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500" imgH="228600" progId="Equation.DSMT4">
                  <p:embed/>
                </p:oleObj>
              </mc:Choice>
              <mc:Fallback>
                <p:oleObj name="Equation" r:id="rId8" imgW="19050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9150" y="5117038"/>
                        <a:ext cx="364294" cy="461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1">
            <a:extLst>
              <a:ext uri="{FF2B5EF4-FFF2-40B4-BE49-F238E27FC236}">
                <a16:creationId xmlns:a16="http://schemas.microsoft.com/office/drawing/2014/main" id="{217CF4E6-32F8-41CF-965C-B6B4094DB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487" y="3527535"/>
            <a:ext cx="43220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证：以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方向为例，坐标算符为</a:t>
            </a: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B9D3D736-93A7-4A4C-91E5-94C8D82A5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6443" y="5124052"/>
            <a:ext cx="15520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不对易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37C77CA2-AAF2-45EA-8DA7-37B747D26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784263"/>
              </p:ext>
            </p:extLst>
          </p:nvPr>
        </p:nvGraphicFramePr>
        <p:xfrm>
          <a:off x="6238675" y="2205966"/>
          <a:ext cx="4767682" cy="535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89040" imgH="279360" progId="Equation.DSMT4">
                  <p:embed/>
                </p:oleObj>
              </mc:Choice>
              <mc:Fallback>
                <p:oleObj name="Equation" r:id="rId10" imgW="2489040" imgH="27936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C0F15A5E-E251-4323-9F6C-EB76FF630E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675" y="2205966"/>
                        <a:ext cx="4767682" cy="5351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7737614B-6067-4954-9D28-120CE9F0E0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123235"/>
              </p:ext>
            </p:extLst>
          </p:nvPr>
        </p:nvGraphicFramePr>
        <p:xfrm>
          <a:off x="4917239" y="1701087"/>
          <a:ext cx="8763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57200" imgH="228600" progId="Equation.DSMT4">
                  <p:embed/>
                </p:oleObj>
              </mc:Choice>
              <mc:Fallback>
                <p:oleObj name="Equation" r:id="rId12" imgW="457200" imgH="2286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37C77CA2-AAF2-45EA-8DA7-37B747D26F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7239" y="1701087"/>
                        <a:ext cx="876300" cy="438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1">
            <a:extLst>
              <a:ext uri="{FF2B5EF4-FFF2-40B4-BE49-F238E27FC236}">
                <a16:creationId xmlns:a16="http://schemas.microsoft.com/office/drawing/2014/main" id="{C84613EF-749D-4E1E-B617-02908653E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118961"/>
            <a:ext cx="2236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同学们自行推导：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E59D74D0-3F72-43C0-B702-45F1377A32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718061"/>
              </p:ext>
            </p:extLst>
          </p:nvPr>
        </p:nvGraphicFramePr>
        <p:xfrm>
          <a:off x="8233911" y="6083091"/>
          <a:ext cx="2024560" cy="478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244520" imgH="279360" progId="Equation.DSMT4">
                  <p:embed/>
                </p:oleObj>
              </mc:Choice>
              <mc:Fallback>
                <p:oleObj name="Equation" r:id="rId14" imgW="1244520" imgH="27936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03B21AEF-8BB4-4B81-965D-F86306941E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3911" y="6083091"/>
                        <a:ext cx="2024560" cy="4788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563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0AF5D7-7625-4CB8-BB6E-8B251B37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776C95-2A54-49A2-B821-0A28FCCC6F2D}"/>
              </a:ext>
            </a:extLst>
          </p:cNvPr>
          <p:cNvSpPr txBox="1"/>
          <p:nvPr/>
        </p:nvSpPr>
        <p:spPr>
          <a:xfrm>
            <a:off x="1243900" y="984539"/>
            <a:ext cx="4256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推广至任一坐标函数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EF6D731-680B-4ADC-838C-7BBBF9229B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845672"/>
              </p:ext>
            </p:extLst>
          </p:nvPr>
        </p:nvGraphicFramePr>
        <p:xfrm>
          <a:off x="2628088" y="1821636"/>
          <a:ext cx="7161118" cy="1237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51160" imgH="558720" progId="Equation.DSMT4">
                  <p:embed/>
                </p:oleObj>
              </mc:Choice>
              <mc:Fallback>
                <p:oleObj name="Equation" r:id="rId2" imgW="3251160" imgH="55872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AC6959D3-1B51-4718-AE7F-9E29B4E338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088" y="1821636"/>
                        <a:ext cx="7161118" cy="12371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79B8E172-D8C2-4C53-BB33-D682D8155B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992697"/>
              </p:ext>
            </p:extLst>
          </p:nvPr>
        </p:nvGraphicFramePr>
        <p:xfrm>
          <a:off x="5228657" y="980599"/>
          <a:ext cx="824481" cy="46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9040" imgH="241200" progId="Equation.DSMT4">
                  <p:embed/>
                </p:oleObj>
              </mc:Choice>
              <mc:Fallback>
                <p:oleObj name="Equation" r:id="rId4" imgW="419040" imgH="24120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8B4A4D74-EA0C-456F-ACB4-8DCD690B13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8657" y="980599"/>
                        <a:ext cx="824481" cy="4656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F0285D8-2D88-47ED-B0AC-48F01F5A7D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389137"/>
              </p:ext>
            </p:extLst>
          </p:nvPr>
        </p:nvGraphicFramePr>
        <p:xfrm>
          <a:off x="4921978" y="3342307"/>
          <a:ext cx="257333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68200" imgH="215640" progId="Equation.DSMT4">
                  <p:embed/>
                </p:oleObj>
              </mc:Choice>
              <mc:Fallback>
                <p:oleObj name="Equation" r:id="rId6" imgW="1168200" imgH="21564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EF6D731-680B-4ADC-838C-7BBBF9229B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978" y="3342307"/>
                        <a:ext cx="2573337" cy="477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F4FB34D-C667-404E-AA89-EB3A8D288164}"/>
                  </a:ext>
                </a:extLst>
              </p:cNvPr>
              <p:cNvSpPr txBox="1"/>
              <p:nvPr/>
            </p:nvSpPr>
            <p:spPr>
              <a:xfrm>
                <a:off x="1243900" y="4149476"/>
                <a:ext cx="66501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推广至任一动量函数 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，可得类似的关系式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F4FB34D-C667-404E-AA89-EB3A8D28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900" y="4149476"/>
                <a:ext cx="6650140" cy="461665"/>
              </a:xfrm>
              <a:prstGeom prst="rect">
                <a:avLst/>
              </a:prstGeom>
              <a:blipFill>
                <a:blip r:embed="rId9"/>
                <a:stretch>
                  <a:fillRect l="-1192" t="-10667" r="-1375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642DE6B-652C-4213-995A-D8068ECA7E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812175"/>
              </p:ext>
            </p:extLst>
          </p:nvPr>
        </p:nvGraphicFramePr>
        <p:xfrm>
          <a:off x="4110765" y="4833405"/>
          <a:ext cx="33845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36480" imgH="419040" progId="Equation.DSMT4">
                  <p:embed/>
                </p:oleObj>
              </mc:Choice>
              <mc:Fallback>
                <p:oleObj name="Equation" r:id="rId10" imgW="1536480" imgH="41904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EF6D731-680B-4ADC-838C-7BBBF9229B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765" y="4833405"/>
                        <a:ext cx="3384550" cy="928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9">
            <a:extLst>
              <a:ext uri="{FF2B5EF4-FFF2-40B4-BE49-F238E27FC236}">
                <a16:creationId xmlns:a16="http://schemas.microsoft.com/office/drawing/2014/main" id="{264D51C1-D2B2-46DD-97C3-C7BB99DA9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能量和动量算符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B6A87B-D4EE-4642-8CE8-4E506A985B6E}"/>
              </a:ext>
            </a:extLst>
          </p:cNvPr>
          <p:cNvSpPr txBox="1"/>
          <p:nvPr/>
        </p:nvSpPr>
        <p:spPr>
          <a:xfrm>
            <a:off x="6477094" y="5984357"/>
            <a:ext cx="4021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在后面薛定谔方程的内容中会用到</a:t>
            </a:r>
            <a:endParaRPr lang="zh-CN" altLang="en-US" sz="2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715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42E75CB0-834D-4375-B0A4-A886763AA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336473"/>
              </p:ext>
            </p:extLst>
          </p:nvPr>
        </p:nvGraphicFramePr>
        <p:xfrm>
          <a:off x="708519" y="2150342"/>
          <a:ext cx="10774961" cy="379125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760739">
                  <a:extLst>
                    <a:ext uri="{9D8B030D-6E8A-4147-A177-3AD203B41FA5}">
                      <a16:colId xmlns:a16="http://schemas.microsoft.com/office/drawing/2014/main" val="1955335989"/>
                    </a:ext>
                  </a:extLst>
                </a:gridCol>
                <a:gridCol w="4507111">
                  <a:extLst>
                    <a:ext uri="{9D8B030D-6E8A-4147-A177-3AD203B41FA5}">
                      <a16:colId xmlns:a16="http://schemas.microsoft.com/office/drawing/2014/main" val="2165266386"/>
                    </a:ext>
                  </a:extLst>
                </a:gridCol>
                <a:gridCol w="4507111">
                  <a:extLst>
                    <a:ext uri="{9D8B030D-6E8A-4147-A177-3AD203B41FA5}">
                      <a16:colId xmlns:a16="http://schemas.microsoft.com/office/drawing/2014/main" val="2317070756"/>
                    </a:ext>
                  </a:extLst>
                </a:gridCol>
              </a:tblGrid>
              <a:tr h="693896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单粒子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多粒子系统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570695"/>
                  </a:ext>
                </a:extLst>
              </a:tr>
              <a:tr h="15486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= 0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104939"/>
                  </a:ext>
                </a:extLst>
              </a:tr>
              <a:tr h="15486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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0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96413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9EFBC9-E2E2-47FE-ADF6-4BB93BD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4C735714-9C50-42B0-A04E-98B634066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AE0520-0758-42CF-886B-707DA4016CB9}"/>
              </a:ext>
            </a:extLst>
          </p:cNvPr>
          <p:cNvSpPr txBox="1"/>
          <p:nvPr/>
        </p:nvSpPr>
        <p:spPr>
          <a:xfrm>
            <a:off x="756477" y="763114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粒子的哈密顿量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F5FFB17-BA44-4701-85C5-BDA9AD33F0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027319"/>
              </p:ext>
            </p:extLst>
          </p:nvPr>
        </p:nvGraphicFramePr>
        <p:xfrm>
          <a:off x="2733887" y="3088967"/>
          <a:ext cx="3902075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240" imgH="419040" progId="Equation.DSMT4">
                  <p:embed/>
                </p:oleObj>
              </mc:Choice>
              <mc:Fallback>
                <p:oleObj name="Equation" r:id="rId2" imgW="201924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887" y="3088967"/>
                        <a:ext cx="3902075" cy="808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58C215C-7114-497A-B933-45AFBB22F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890550"/>
              </p:ext>
            </p:extLst>
          </p:nvPr>
        </p:nvGraphicFramePr>
        <p:xfrm>
          <a:off x="9809271" y="1552410"/>
          <a:ext cx="1674209" cy="597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56755" imgH="444307" progId="Equation.DSMT4">
                  <p:embed/>
                </p:oleObj>
              </mc:Choice>
              <mc:Fallback>
                <p:oleObj name="Equation" r:id="rId4" imgW="1256755" imgH="444307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09271" y="1552410"/>
                        <a:ext cx="1674209" cy="5979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>
            <a:extLst>
              <a:ext uri="{FF2B5EF4-FFF2-40B4-BE49-F238E27FC236}">
                <a16:creationId xmlns:a16="http://schemas.microsoft.com/office/drawing/2014/main" id="{ADB478B5-E928-450F-95DE-722FB4EF6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846" y="3862128"/>
            <a:ext cx="144615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自由运动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908118D2-912C-482E-B959-360410BA2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859" y="1670406"/>
            <a:ext cx="46265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Laplace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算符，在直角坐标系中的形式为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EFE560C7-5BB2-4578-9A7D-69BC746CE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9177" y="3358972"/>
            <a:ext cx="1467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无相互作用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55CA1809-64C5-4014-BAAA-970ADDC14F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1836"/>
              </p:ext>
            </p:extLst>
          </p:nvPr>
        </p:nvGraphicFramePr>
        <p:xfrm>
          <a:off x="7699156" y="3091119"/>
          <a:ext cx="1982787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02960" imgH="457200" progId="Equation.DSMT4">
                  <p:embed/>
                </p:oleObj>
              </mc:Choice>
              <mc:Fallback>
                <p:oleObj name="Equation" r:id="rId6" imgW="1002960" imgH="457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D9189D6-39DF-486C-B98A-427CC4736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156" y="3091119"/>
                        <a:ext cx="1982787" cy="893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67E768B-F785-4E9D-9EE3-32D9716CF537}"/>
              </a:ext>
            </a:extLst>
          </p:cNvPr>
          <p:cNvSpPr txBox="1"/>
          <p:nvPr/>
        </p:nvSpPr>
        <p:spPr>
          <a:xfrm>
            <a:off x="708519" y="16330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经典力学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B618969-7679-49A4-9FAF-40EA4A4E5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035699"/>
              </p:ext>
            </p:extLst>
          </p:nvPr>
        </p:nvGraphicFramePr>
        <p:xfrm>
          <a:off x="1879250" y="1485179"/>
          <a:ext cx="166528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15920" imgH="419040" progId="Equation.DSMT4">
                  <p:embed/>
                </p:oleObj>
              </mc:Choice>
              <mc:Fallback>
                <p:oleObj name="Equation" r:id="rId8" imgW="1015920" imgH="41904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8097A7A2-1C75-4238-90BC-09B56A0891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250" y="1485179"/>
                        <a:ext cx="1665288" cy="665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4A6D2E84-CB5E-4262-8C20-03CD05DF26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159640"/>
              </p:ext>
            </p:extLst>
          </p:nvPr>
        </p:nvGraphicFramePr>
        <p:xfrm>
          <a:off x="2832677" y="4671888"/>
          <a:ext cx="29210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11280" imgH="419040" progId="Equation.DSMT4">
                  <p:embed/>
                </p:oleObj>
              </mc:Choice>
              <mc:Fallback>
                <p:oleObj name="Equation" r:id="rId10" imgW="1511280" imgH="4190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F5FFB17-BA44-4701-85C5-BDA9AD33F0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677" y="4671888"/>
                        <a:ext cx="2921000" cy="808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9">
            <a:extLst>
              <a:ext uri="{FF2B5EF4-FFF2-40B4-BE49-F238E27FC236}">
                <a16:creationId xmlns:a16="http://schemas.microsoft.com/office/drawing/2014/main" id="{25778B9C-FBBA-4139-9C03-A006030F7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9177" y="5429757"/>
            <a:ext cx="1467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有相互作用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F31CD7CF-C58A-4F8A-BBA3-326B3C33C2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228130"/>
              </p:ext>
            </p:extLst>
          </p:nvPr>
        </p:nvGraphicFramePr>
        <p:xfrm>
          <a:off x="7362744" y="4663713"/>
          <a:ext cx="3611562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828800" imgH="457200" progId="Equation.DSMT4">
                  <p:embed/>
                </p:oleObj>
              </mc:Choice>
              <mc:Fallback>
                <p:oleObj name="Equation" r:id="rId12" imgW="1828800" imgH="4572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55CA1809-64C5-4014-BAAA-970ADDC14F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2744" y="4663713"/>
                        <a:ext cx="3611562" cy="893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1">
            <a:extLst>
              <a:ext uri="{FF2B5EF4-FFF2-40B4-BE49-F238E27FC236}">
                <a16:creationId xmlns:a16="http://schemas.microsoft.com/office/drawing/2014/main" id="{F55A5B52-0F5B-46AA-B60F-C655664FC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39" y="6127902"/>
            <a:ext cx="37753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注：势能算符等于势能函数本身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91BF2EA-53D1-4213-BCA8-C045673D3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855" y="5441480"/>
            <a:ext cx="18623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外场中运动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FC92D0FB-F292-4141-85AB-ADFFE826A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277" y="776737"/>
            <a:ext cx="6955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一个物理系统的波动方程形式取决于它的哈密顿量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243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91D60B-96D1-45A8-9D1F-8A9C2F1B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5496396-8E8D-4411-9ECE-1ACBD84F73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729503"/>
              </p:ext>
            </p:extLst>
          </p:nvPr>
        </p:nvGraphicFramePr>
        <p:xfrm>
          <a:off x="5430915" y="3690026"/>
          <a:ext cx="1330163" cy="49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60113" imgH="241195" progId="Equation.DSMT4">
                  <p:embed/>
                </p:oleObj>
              </mc:Choice>
              <mc:Fallback>
                <p:oleObj name="Equation" r:id="rId2" imgW="660113" imgH="24119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0915" y="3690026"/>
                        <a:ext cx="1330163" cy="490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4C3F406-7CF2-4914-BFB8-E2F454250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359815"/>
              </p:ext>
            </p:extLst>
          </p:nvPr>
        </p:nvGraphicFramePr>
        <p:xfrm>
          <a:off x="4344192" y="4408560"/>
          <a:ext cx="3503613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54000" imgH="482400" progId="Equation.DSMT4">
                  <p:embed/>
                </p:oleObj>
              </mc:Choice>
              <mc:Fallback>
                <p:oleObj name="Equation" r:id="rId4" imgW="1854000" imgH="4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192" y="4408560"/>
                        <a:ext cx="3503613" cy="911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2961AE3-1606-4622-8507-436E7D10A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38322"/>
              </p:ext>
            </p:extLst>
          </p:nvPr>
        </p:nvGraphicFramePr>
        <p:xfrm>
          <a:off x="4229891" y="5410958"/>
          <a:ext cx="373221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81080" imgH="419040" progId="Equation.DSMT4">
                  <p:embed/>
                </p:oleObj>
              </mc:Choice>
              <mc:Fallback>
                <p:oleObj name="Equation" r:id="rId6" imgW="198108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9891" y="5410958"/>
                        <a:ext cx="3732213" cy="790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">
            <a:extLst>
              <a:ext uri="{FF2B5EF4-FFF2-40B4-BE49-F238E27FC236}">
                <a16:creationId xmlns:a16="http://schemas.microsoft.com/office/drawing/2014/main" id="{5757FBEA-14A8-4C29-B3E6-6D9281D93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9035" y="1796292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CC16EF1C-695F-4D77-ABF8-6AC404FE9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1447042"/>
            <a:ext cx="40479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外场中的单粒子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波动方程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9">
            <a:extLst>
              <a:ext uri="{FF2B5EF4-FFF2-40B4-BE49-F238E27FC236}">
                <a16:creationId xmlns:a16="http://schemas.microsoft.com/office/drawing/2014/main" id="{12257605-C3FC-4DAB-A749-248B8F514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F465A46-8E40-42E2-A173-FB35A9988BC7}"/>
              </a:ext>
            </a:extLst>
          </p:cNvPr>
          <p:cNvSpPr txBox="1"/>
          <p:nvPr/>
        </p:nvSpPr>
        <p:spPr>
          <a:xfrm>
            <a:off x="756477" y="76311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4C11857-AD2E-4CB4-9CB9-855F96DEAC6C}"/>
              </a:ext>
            </a:extLst>
          </p:cNvPr>
          <p:cNvSpPr txBox="1"/>
          <p:nvPr/>
        </p:nvSpPr>
        <p:spPr>
          <a:xfrm>
            <a:off x="8325364" y="5592190"/>
            <a:ext cx="1870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薛定谔方程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5097FC77-F812-4C87-8784-2AC2C4395B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965451"/>
              </p:ext>
            </p:extLst>
          </p:nvPr>
        </p:nvGraphicFramePr>
        <p:xfrm>
          <a:off x="3774347" y="2009773"/>
          <a:ext cx="4643305" cy="791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89040" imgH="419040" progId="Equation.DSMT4">
                  <p:embed/>
                </p:oleObj>
              </mc:Choice>
              <mc:Fallback>
                <p:oleObj name="Equation" r:id="rId8" imgW="2489040" imgH="4190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AA47005F-5004-44B4-B41B-478C6C5AC5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4347" y="2009773"/>
                        <a:ext cx="4643305" cy="7919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72AA6FBB-60E0-41EC-92F5-E6AF067BDA00}"/>
              </a:ext>
            </a:extLst>
          </p:cNvPr>
          <p:cNvSpPr txBox="1"/>
          <p:nvPr/>
        </p:nvSpPr>
        <p:spPr>
          <a:xfrm>
            <a:off x="1614730" y="3000567"/>
            <a:ext cx="5016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当波函数不显含时间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即系统为定态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400" dirty="0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65C2B63A-35A1-456D-BC81-123877F57C64}"/>
              </a:ext>
            </a:extLst>
          </p:cNvPr>
          <p:cNvSpPr/>
          <p:nvPr/>
        </p:nvSpPr>
        <p:spPr>
          <a:xfrm>
            <a:off x="4911623" y="3854554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348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E524AD-9383-42F4-9BD2-69AD438A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A1140E78-76C4-497E-B7EC-4FA012D9D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F0F5C61A-8350-4384-9B69-22033BF3D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21" y="2832747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00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波函数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E5E661F-DBC1-43D4-8237-5DD588DFF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610" y="2296847"/>
            <a:ext cx="7122381" cy="142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在整个空间范围内都取有限值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对于定向运动的各态，这些波函数同时是动量算符的本征函数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与时间有关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EED7FC39-E84E-4248-A8ED-74EBD82A7E7E}"/>
              </a:ext>
            </a:extLst>
          </p:cNvPr>
          <p:cNvSpPr/>
          <p:nvPr/>
        </p:nvSpPr>
        <p:spPr>
          <a:xfrm>
            <a:off x="1459129" y="2516071"/>
            <a:ext cx="185114" cy="1046067"/>
          </a:xfrm>
          <a:prstGeom prst="leftBrace">
            <a:avLst>
              <a:gd name="adj1" fmla="val 5147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775AF529-C440-497D-B6BD-497B8D2FF3F0}"/>
              </a:ext>
            </a:extLst>
          </p:cNvPr>
          <p:cNvSpPr/>
          <p:nvPr/>
        </p:nvSpPr>
        <p:spPr>
          <a:xfrm>
            <a:off x="1054686" y="4130861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562C18-1A49-4BCC-B067-B3A22025607B}"/>
              </a:ext>
            </a:extLst>
          </p:cNvPr>
          <p:cNvSpPr txBox="1"/>
          <p:nvPr/>
        </p:nvSpPr>
        <p:spPr>
          <a:xfrm>
            <a:off x="1456778" y="4040179"/>
            <a:ext cx="3893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这些定态的整个波函数表达式为</a:t>
            </a:r>
            <a:endParaRPr lang="zh-CN" altLang="en-US" sz="2000" dirty="0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73A3944-F8FB-4E10-822E-705AB35EC6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157681"/>
              </p:ext>
            </p:extLst>
          </p:nvPr>
        </p:nvGraphicFramePr>
        <p:xfrm>
          <a:off x="5349826" y="3719801"/>
          <a:ext cx="2248045" cy="72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200" imgH="304560" progId="Equation.DSMT4">
                  <p:embed/>
                </p:oleObj>
              </mc:Choice>
              <mc:Fallback>
                <p:oleObj name="Equation" r:id="rId2" imgW="952200" imgH="30456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639B0963-9B5C-4A19-9B07-E8EEC7051C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26" y="3719801"/>
                        <a:ext cx="2248045" cy="720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2">
            <a:extLst>
              <a:ext uri="{FF2B5EF4-FFF2-40B4-BE49-F238E27FC236}">
                <a16:creationId xmlns:a16="http://schemas.microsoft.com/office/drawing/2014/main" id="{DE99503D-CDFF-41A9-929A-558C1944B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4663532"/>
            <a:ext cx="8268865" cy="49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每一个这样的函数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平面波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描述一个态，该态中的粒子具有确定的 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kumimoji="0" lang="en-US" altLang="zh-CN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A180C0A-EC8D-443F-97A9-A034E2198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966119"/>
              </p:ext>
            </p:extLst>
          </p:nvPr>
        </p:nvGraphicFramePr>
        <p:xfrm>
          <a:off x="2239897" y="5408808"/>
          <a:ext cx="933450" cy="852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1640" imgH="393480" progId="Equation.DSMT4">
                  <p:embed/>
                </p:oleObj>
              </mc:Choice>
              <mc:Fallback>
                <p:oleObj name="Equation" r:id="rId4" imgW="431640" imgH="3934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73A3944-F8FB-4E10-822E-705AB35EC6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897" y="5408808"/>
                        <a:ext cx="933450" cy="8527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E8605C98-B71C-43A8-81EE-E8F0021E73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782376"/>
              </p:ext>
            </p:extLst>
          </p:nvPr>
        </p:nvGraphicFramePr>
        <p:xfrm>
          <a:off x="4270964" y="5407444"/>
          <a:ext cx="87788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080" imgH="393480" progId="Equation.DSMT4">
                  <p:embed/>
                </p:oleObj>
              </mc:Choice>
              <mc:Fallback>
                <p:oleObj name="Equation" r:id="rId6" imgW="406080" imgH="39348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A180C0A-EC8D-443F-97A9-A034E21984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964" y="5407444"/>
                        <a:ext cx="877888" cy="854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7502A6CB-4953-4694-849A-F1FA1EFBF8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695429"/>
              </p:ext>
            </p:extLst>
          </p:nvPr>
        </p:nvGraphicFramePr>
        <p:xfrm>
          <a:off x="7377112" y="5416145"/>
          <a:ext cx="1233488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320" imgH="419040" progId="Equation.DSMT4">
                  <p:embed/>
                </p:oleObj>
              </mc:Choice>
              <mc:Fallback>
                <p:oleObj name="Equation" r:id="rId8" imgW="571320" imgH="41904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E8605C98-B71C-43A8-81EE-E8F0021E73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7112" y="5416145"/>
                        <a:ext cx="1233488" cy="909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1">
            <a:extLst>
              <a:ext uri="{FF2B5EF4-FFF2-40B4-BE49-F238E27FC236}">
                <a16:creationId xmlns:a16="http://schemas.microsoft.com/office/drawing/2014/main" id="{FDBB5627-745B-4C5A-9719-F27B2532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790" y="5634426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角频率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722B021-8480-4914-BA8F-8E6AAB22B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337" y="5634426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波矢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6545CEF-F176-4D95-A12E-768E2D421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563" y="5640341"/>
            <a:ext cx="17235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德布罗意波长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18EE38B-1E7C-4FE3-9512-C738CD5E9F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1" b="52814"/>
          <a:stretch/>
        </p:blipFill>
        <p:spPr>
          <a:xfrm>
            <a:off x="8899416" y="1072033"/>
            <a:ext cx="3047777" cy="246924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59712C5-CDBD-45F6-B7CA-E9BFD41C6B30}"/>
              </a:ext>
            </a:extLst>
          </p:cNvPr>
          <p:cNvSpPr txBox="1"/>
          <p:nvPr/>
        </p:nvSpPr>
        <p:spPr>
          <a:xfrm>
            <a:off x="9234337" y="19268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2D26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振幅实部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7080CEE-AC24-4A43-AD0B-A07DCC500D0D}"/>
              </a:ext>
            </a:extLst>
          </p:cNvPr>
          <p:cNvSpPr txBox="1"/>
          <p:nvPr/>
        </p:nvSpPr>
        <p:spPr>
          <a:xfrm>
            <a:off x="9234337" y="317288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AB7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振幅虚部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165F354-8186-4246-9E5C-445D3E7FFB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25" y="3869161"/>
            <a:ext cx="2404174" cy="173100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EF38384-384D-45AF-B631-24FCA0F527AD}"/>
              </a:ext>
            </a:extLst>
          </p:cNvPr>
          <p:cNvSpPr txBox="1"/>
          <p:nvPr/>
        </p:nvSpPr>
        <p:spPr>
          <a:xfrm>
            <a:off x="9137099" y="5467269"/>
            <a:ext cx="2000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每种颜色表示波的不同的相位</a:t>
            </a: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AD961F73-6256-4236-A3B1-9B40FFBF9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686" y="879830"/>
            <a:ext cx="43861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自由粒子的薛定谔方程的解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B2910969-9DC7-4571-A34F-B03B9829A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844359"/>
              </p:ext>
            </p:extLst>
          </p:nvPr>
        </p:nvGraphicFramePr>
        <p:xfrm>
          <a:off x="3573337" y="1425728"/>
          <a:ext cx="33750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65080" imgH="419040" progId="Equation.DSMT4">
                  <p:embed/>
                </p:oleObj>
              </mc:Choice>
              <mc:Fallback>
                <p:oleObj name="Equation" r:id="rId12" imgW="1765080" imgH="4190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D8179E9-3279-4BA1-8EFD-4551252582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337" y="1425728"/>
                        <a:ext cx="3375025" cy="792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435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05A901-385B-4292-B882-1E8E71E4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ACAEAA65-036D-484D-B0F6-CD63F28D5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3E9DA2C-544F-4973-85AC-47D5198191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397194"/>
              </p:ext>
            </p:extLst>
          </p:nvPr>
        </p:nvGraphicFramePr>
        <p:xfrm>
          <a:off x="4367167" y="1366644"/>
          <a:ext cx="1210446" cy="644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3920" imgH="304560" progId="Equation.DSMT4">
                  <p:embed/>
                </p:oleObj>
              </mc:Choice>
              <mc:Fallback>
                <p:oleObj name="Equation" r:id="rId2" imgW="583920" imgH="3045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167" y="1366644"/>
                        <a:ext cx="1210446" cy="6445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9EEF1F4-B911-4B84-A729-24ABBDD08D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16803"/>
              </p:ext>
            </p:extLst>
          </p:nvPr>
        </p:nvGraphicFramePr>
        <p:xfrm>
          <a:off x="2277511" y="2311884"/>
          <a:ext cx="75628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11400" imgH="419040" progId="Equation.DSMT4">
                  <p:embed/>
                </p:oleObj>
              </mc:Choice>
              <mc:Fallback>
                <p:oleObj name="Equation" r:id="rId4" imgW="391140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511" y="2311884"/>
                        <a:ext cx="7562850" cy="811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8584E33-B825-41F3-BBF0-79B4D74C5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678997"/>
              </p:ext>
            </p:extLst>
          </p:nvPr>
        </p:nvGraphicFramePr>
        <p:xfrm>
          <a:off x="1785048" y="3899473"/>
          <a:ext cx="3991910" cy="80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82600" imgH="419040" progId="Equation.DSMT4">
                  <p:embed/>
                </p:oleObj>
              </mc:Choice>
              <mc:Fallback>
                <p:oleObj name="Equation" r:id="rId6" imgW="208260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048" y="3899473"/>
                        <a:ext cx="3991910" cy="8043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7E42C7C-54F5-4AA1-BBC2-E8D3EE89D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011953"/>
              </p:ext>
            </p:extLst>
          </p:nvPr>
        </p:nvGraphicFramePr>
        <p:xfrm>
          <a:off x="2327972" y="5085336"/>
          <a:ext cx="292417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60160" imgH="393480" progId="Equation.DSMT4">
                  <p:embed/>
                </p:oleObj>
              </mc:Choice>
              <mc:Fallback>
                <p:oleObj name="Equation" r:id="rId8" imgW="146016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972" y="5085336"/>
                        <a:ext cx="2924175" cy="798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>
            <a:extLst>
              <a:ext uri="{FF2B5EF4-FFF2-40B4-BE49-F238E27FC236}">
                <a16:creationId xmlns:a16="http://schemas.microsoft.com/office/drawing/2014/main" id="{75BB89E4-CB47-45C3-B222-1C209691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134" y="1573127"/>
            <a:ext cx="98571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将波函数的准经典形式              代入                                            ，得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538DE9C-86FB-4862-B340-5063DF92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783" y="3961450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413DCB15-2C20-420E-9AA7-C93F79FA7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134" y="3334762"/>
            <a:ext cx="34435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实项和虚项分别等于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ED9B076-1922-44AE-B016-448B45AA9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324" y="6019728"/>
            <a:ext cx="57278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单粒子作用量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经典哈密顿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雅可比方程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rgbClr val="2D26F6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9A3AE3E-ACA4-44A9-ADFA-ACA743B514B5}"/>
              </a:ext>
            </a:extLst>
          </p:cNvPr>
          <p:cNvSpPr txBox="1"/>
          <p:nvPr/>
        </p:nvSpPr>
        <p:spPr>
          <a:xfrm>
            <a:off x="756477" y="763114"/>
            <a:ext cx="564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薛定谔方程过渡到经典力学情形</a:t>
            </a: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2BCDE391-422D-4408-970C-C45D6F6C4B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165321"/>
              </p:ext>
            </p:extLst>
          </p:nvPr>
        </p:nvGraphicFramePr>
        <p:xfrm>
          <a:off x="6311148" y="1382841"/>
          <a:ext cx="3894698" cy="799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000" imgH="419040" progId="Equation.DSMT4">
                  <p:embed/>
                </p:oleObj>
              </mc:Choice>
              <mc:Fallback>
                <p:oleObj name="Equation" r:id="rId10" imgW="2070000" imgH="41904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5097FC77-F812-4C87-8784-2AC2C4395B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148" y="1382841"/>
                        <a:ext cx="3894698" cy="7991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73A2DC8-4FDA-484C-9984-1D80EED87FD2}"/>
              </a:ext>
            </a:extLst>
          </p:cNvPr>
          <p:cNvCxnSpPr>
            <a:cxnSpLocks/>
          </p:cNvCxnSpPr>
          <p:nvPr/>
        </p:nvCxnSpPr>
        <p:spPr>
          <a:xfrm>
            <a:off x="2352223" y="3123097"/>
            <a:ext cx="49250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D08EB6D-FC7E-4B44-B30C-FB07900D9A16}"/>
              </a:ext>
            </a:extLst>
          </p:cNvPr>
          <p:cNvCxnSpPr>
            <a:cxnSpLocks/>
          </p:cNvCxnSpPr>
          <p:nvPr/>
        </p:nvCxnSpPr>
        <p:spPr>
          <a:xfrm>
            <a:off x="3994543" y="3123097"/>
            <a:ext cx="10816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4F1CB52-E2D6-4800-9BDA-8DC0596F1EAA}"/>
              </a:ext>
            </a:extLst>
          </p:cNvPr>
          <p:cNvCxnSpPr>
            <a:cxnSpLocks/>
          </p:cNvCxnSpPr>
          <p:nvPr/>
        </p:nvCxnSpPr>
        <p:spPr>
          <a:xfrm>
            <a:off x="7894248" y="3123097"/>
            <a:ext cx="143517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C079BD9-BDAA-4933-8ABF-CCDFB0C85E49}"/>
              </a:ext>
            </a:extLst>
          </p:cNvPr>
          <p:cNvCxnSpPr>
            <a:cxnSpLocks/>
          </p:cNvCxnSpPr>
          <p:nvPr/>
        </p:nvCxnSpPr>
        <p:spPr>
          <a:xfrm>
            <a:off x="3175742" y="3123097"/>
            <a:ext cx="492507" cy="0"/>
          </a:xfrm>
          <a:prstGeom prst="line">
            <a:avLst/>
          </a:prstGeom>
          <a:ln w="38100">
            <a:solidFill>
              <a:srgbClr val="2D26F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E9FFD22-7B47-4B5D-8C9C-86A9B29C6F11}"/>
              </a:ext>
            </a:extLst>
          </p:cNvPr>
          <p:cNvCxnSpPr>
            <a:cxnSpLocks/>
          </p:cNvCxnSpPr>
          <p:nvPr/>
        </p:nvCxnSpPr>
        <p:spPr>
          <a:xfrm>
            <a:off x="5442168" y="3123097"/>
            <a:ext cx="2201065" cy="0"/>
          </a:xfrm>
          <a:prstGeom prst="line">
            <a:avLst/>
          </a:prstGeom>
          <a:ln w="38100">
            <a:solidFill>
              <a:srgbClr val="2D26F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E60254B8-0743-40CB-BC57-5C8008799B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672968"/>
              </p:ext>
            </p:extLst>
          </p:nvPr>
        </p:nvGraphicFramePr>
        <p:xfrm>
          <a:off x="6736387" y="3950737"/>
          <a:ext cx="3164224" cy="754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50960" imgH="393480" progId="Equation.DSMT4">
                  <p:embed/>
                </p:oleObj>
              </mc:Choice>
              <mc:Fallback>
                <p:oleObj name="Equation" r:id="rId12" imgW="1650960" imgH="3934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8584E33-B825-41F3-BBF0-79B4D74C5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6387" y="3950737"/>
                        <a:ext cx="3164224" cy="7544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48812E87-DF7C-4DDA-B8C0-AE11E152C8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954309"/>
              </p:ext>
            </p:extLst>
          </p:nvPr>
        </p:nvGraphicFramePr>
        <p:xfrm>
          <a:off x="6996964" y="5044109"/>
          <a:ext cx="2633586" cy="8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96800" imgH="444240" progId="Equation.DSMT4">
                  <p:embed/>
                </p:oleObj>
              </mc:Choice>
              <mc:Fallback>
                <p:oleObj name="Equation" r:id="rId14" imgW="1396800" imgH="4442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7E42C7C-54F5-4AA1-BBC2-E8D3EE89D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6964" y="5044109"/>
                        <a:ext cx="2633586" cy="850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箭头: 右 35">
            <a:extLst>
              <a:ext uri="{FF2B5EF4-FFF2-40B4-BE49-F238E27FC236}">
                <a16:creationId xmlns:a16="http://schemas.microsoft.com/office/drawing/2014/main" id="{9CC29B32-8267-4DF4-82F1-61EC9E1009E7}"/>
              </a:ext>
            </a:extLst>
          </p:cNvPr>
          <p:cNvSpPr/>
          <p:nvPr/>
        </p:nvSpPr>
        <p:spPr>
          <a:xfrm rot="5400000">
            <a:off x="3551832" y="4802245"/>
            <a:ext cx="318301" cy="246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D57D24-6A84-45CB-B626-3AEA6793C42E}"/>
              </a:ext>
            </a:extLst>
          </p:cNvPr>
          <p:cNvSpPr txBox="1"/>
          <p:nvPr/>
        </p:nvSpPr>
        <p:spPr>
          <a:xfrm>
            <a:off x="3770672" y="4732203"/>
            <a:ext cx="1170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2D26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略去小项</a:t>
            </a: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56F94739-8D5A-4F2F-9D13-19A46A2172B4}"/>
              </a:ext>
            </a:extLst>
          </p:cNvPr>
          <p:cNvSpPr/>
          <p:nvPr/>
        </p:nvSpPr>
        <p:spPr>
          <a:xfrm rot="5400000">
            <a:off x="8021998" y="4777084"/>
            <a:ext cx="318301" cy="246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E827C765-1EE8-4734-A5C6-AB348BBB5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095" y="6018616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经典连续方程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rgbClr val="2D26F6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8C0F4B8-DEF0-41A2-A349-35CFF692BF5B}"/>
              </a:ext>
            </a:extLst>
          </p:cNvPr>
          <p:cNvSpPr txBox="1"/>
          <p:nvPr/>
        </p:nvSpPr>
        <p:spPr>
          <a:xfrm>
            <a:off x="8250834" y="4711542"/>
            <a:ext cx="9031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2D26F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乘以</a:t>
            </a:r>
            <a:r>
              <a:rPr lang="en-US" altLang="zh-CN" sz="1600" dirty="0">
                <a:solidFill>
                  <a:srgbClr val="2D26F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i="1" dirty="0">
                <a:solidFill>
                  <a:srgbClr val="2D26F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endParaRPr lang="zh-CN" altLang="en-US" sz="1600" i="1" dirty="0">
              <a:solidFill>
                <a:srgbClr val="2D26F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5FC188C-EBC0-4D04-8130-DA349E889BD2}"/>
              </a:ext>
            </a:extLst>
          </p:cNvPr>
          <p:cNvSpPr txBox="1"/>
          <p:nvPr/>
        </p:nvSpPr>
        <p:spPr>
          <a:xfrm>
            <a:off x="9982200" y="4925525"/>
            <a:ext cx="14654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|</a:t>
            </a:r>
            <a:r>
              <a:rPr lang="el-GR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</a:t>
            </a:r>
            <a:r>
              <a:rPr lang="en-US" altLang="zh-CN" sz="16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概率密度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3F641B0-74D9-494D-925B-DB73B9E406AB}"/>
              </a:ext>
            </a:extLst>
          </p:cNvPr>
          <p:cNvSpPr txBox="1"/>
          <p:nvPr/>
        </p:nvSpPr>
        <p:spPr>
          <a:xfrm>
            <a:off x="9853313" y="5628425"/>
            <a:ext cx="1723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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v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经典速度</a:t>
            </a:r>
          </a:p>
        </p:txBody>
      </p:sp>
    </p:spTree>
    <p:extLst>
      <p:ext uri="{BB962C8B-B14F-4D97-AF65-F5344CB8AC3E}">
        <p14:creationId xmlns:p14="http://schemas.microsoft.com/office/powerpoint/2010/main" val="264980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4BC593-2DB6-4FE2-B5FD-1BB0E532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6F55D436-630F-4D3F-8F08-AC191595F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37FEABA-C3AA-414A-9E41-B2DC6CFF8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340" y="1325774"/>
            <a:ext cx="10193323" cy="511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</a:pP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波函数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整个空间内必须是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单值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如果势能函数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处有限，则波函数在整个空间内也应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处有限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的最小值，由于粒子动能算符的本征值均为正值，因此对于任一哈密顿算符的本征值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，有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且在无穷远处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时，能量的负本征值呈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离散谱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的态都是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束缚态</a:t>
            </a:r>
          </a:p>
          <a:p>
            <a:pPr marL="457200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当能量本征值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，将构成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连续谱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，并对应于粒子的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无限运动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因为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薛定谔方程并不存在使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</a:t>
            </a:r>
            <a:r>
              <a:rPr kumimoji="0" lang="en-US" altLang="zh-CN" sz="20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收敛的解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U&gt;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且在无穷远处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，不存在离散谱，粒子只能作无限运动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有可能在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的空间区域内找到作有限运动的粒子，其概率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</a:t>
            </a:r>
            <a:r>
              <a:rPr kumimoji="0" lang="en-US" altLang="zh-CN" sz="20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虽然随粒子进入该区域距离的增大而很快趋于零，但在所有的有限距离内并不完全等于零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不含时的定态薛定谔方程的解总能取成实函数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55AD9F-D617-4F56-86A1-A113C07B5D80}"/>
              </a:ext>
            </a:extLst>
          </p:cNvPr>
          <p:cNvSpPr txBox="1"/>
          <p:nvPr/>
        </p:nvSpPr>
        <p:spPr>
          <a:xfrm>
            <a:off x="756477" y="763114"/>
            <a:ext cx="4206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薛定谔方程的基本性质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3760732-2C02-4D00-A721-0F62C6B1D7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386552"/>
              </p:ext>
            </p:extLst>
          </p:nvPr>
        </p:nvGraphicFramePr>
        <p:xfrm>
          <a:off x="7228924" y="601016"/>
          <a:ext cx="373221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080" imgH="419040" progId="Equation.DSMT4">
                  <p:embed/>
                </p:oleObj>
              </mc:Choice>
              <mc:Fallback>
                <p:oleObj name="Equation" r:id="rId2" imgW="1981080" imgH="4190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2961AE3-1606-4622-8507-436E7D10A2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8924" y="601016"/>
                        <a:ext cx="3732213" cy="790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817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0AF5D7-7625-4CB8-BB6E-8B251B37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776C95-2A54-49A2-B821-0A28FCCC6F2D}"/>
              </a:ext>
            </a:extLst>
          </p:cNvPr>
          <p:cNvSpPr txBox="1"/>
          <p:nvPr/>
        </p:nvSpPr>
        <p:spPr>
          <a:xfrm>
            <a:off x="1227123" y="2037892"/>
            <a:ext cx="8806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在前面推导守恒量时，已得到不显含时间的算符对时间的微商 </a:t>
            </a:r>
            <a:endParaRPr lang="zh-CN" altLang="en-US" sz="24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D3130FD-61F4-462E-A523-54B3934FD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023465"/>
              </p:ext>
            </p:extLst>
          </p:nvPr>
        </p:nvGraphicFramePr>
        <p:xfrm>
          <a:off x="5011737" y="2644775"/>
          <a:ext cx="21685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66680" imgH="393480" progId="Equation.DSMT4">
                  <p:embed/>
                </p:oleObj>
              </mc:Choice>
              <mc:Fallback>
                <p:oleObj name="Equation" r:id="rId2" imgW="1066680" imgH="3934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D3130FD-61F4-462E-A523-54B3934FD1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1737" y="2644775"/>
                        <a:ext cx="2168525" cy="784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3">
            <a:extLst>
              <a:ext uri="{FF2B5EF4-FFF2-40B4-BE49-F238E27FC236}">
                <a16:creationId xmlns:a16="http://schemas.microsoft.com/office/drawing/2014/main" id="{ED72DB68-4F3F-4652-9F85-CF6CF7D74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16204"/>
            <a:ext cx="43989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速度算符与动量算符的关系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635B0F-224E-4552-B021-D00CB2607283}"/>
              </a:ext>
            </a:extLst>
          </p:cNvPr>
          <p:cNvSpPr txBox="1"/>
          <p:nvPr/>
        </p:nvSpPr>
        <p:spPr>
          <a:xfrm>
            <a:off x="8684935" y="1416204"/>
            <a:ext cx="1518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u="sng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经典情形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0D36064-344D-4410-BECE-F5CCDC5A7F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047235"/>
              </p:ext>
            </p:extLst>
          </p:nvPr>
        </p:nvGraphicFramePr>
        <p:xfrm>
          <a:off x="9984611" y="1470226"/>
          <a:ext cx="866775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2400" imgH="164880" progId="Equation.DSMT4">
                  <p:embed/>
                </p:oleObj>
              </mc:Choice>
              <mc:Fallback>
                <p:oleObj name="Equation" r:id="rId4" imgW="482400" imgH="1648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50D36064-344D-4410-BECE-F5CCDC5A7F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4611" y="1470226"/>
                        <a:ext cx="866775" cy="2905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4A80039-50F5-442A-BC8C-C0B4B572A9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929754"/>
              </p:ext>
            </p:extLst>
          </p:nvPr>
        </p:nvGraphicFramePr>
        <p:xfrm>
          <a:off x="4678362" y="3562590"/>
          <a:ext cx="25019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31560" imgH="393480" progId="Equation.DSMT4">
                  <p:embed/>
                </p:oleObj>
              </mc:Choice>
              <mc:Fallback>
                <p:oleObj name="Equation" r:id="rId6" imgW="1231560" imgH="3934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54A80039-50F5-442A-BC8C-C0B4B572A9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8362" y="3562590"/>
                        <a:ext cx="2501900" cy="784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箭头: 右 12">
            <a:extLst>
              <a:ext uri="{FF2B5EF4-FFF2-40B4-BE49-F238E27FC236}">
                <a16:creationId xmlns:a16="http://schemas.microsoft.com/office/drawing/2014/main" id="{6EA30FF7-7FCB-4469-AEED-3C3B92E801AA}"/>
              </a:ext>
            </a:extLst>
          </p:cNvPr>
          <p:cNvSpPr/>
          <p:nvPr/>
        </p:nvSpPr>
        <p:spPr>
          <a:xfrm>
            <a:off x="4157776" y="3853595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9">
            <a:extLst>
              <a:ext uri="{FF2B5EF4-FFF2-40B4-BE49-F238E27FC236}">
                <a16:creationId xmlns:a16="http://schemas.microsoft.com/office/drawing/2014/main" id="{095207D8-E7E3-4C41-A46D-10DAA5628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B98A3AB-3773-43FD-8A76-728EE1B33C26}"/>
              </a:ext>
            </a:extLst>
          </p:cNvPr>
          <p:cNvSpPr txBox="1"/>
          <p:nvPr/>
        </p:nvSpPr>
        <p:spPr>
          <a:xfrm>
            <a:off x="756477" y="763114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粒子的流密度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F27BDCDD-575A-454A-B0D6-7D4384180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348601"/>
              </p:ext>
            </p:extLst>
          </p:nvPr>
        </p:nvGraphicFramePr>
        <p:xfrm>
          <a:off x="3550809" y="4642985"/>
          <a:ext cx="2921855" cy="1597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25400" imgH="888840" progId="Equation.DSMT4">
                  <p:embed/>
                </p:oleObj>
              </mc:Choice>
              <mc:Fallback>
                <p:oleObj name="Equation" r:id="rId8" imgW="1625400" imgH="8888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8584E33-B825-41F3-BBF0-79B4D74C5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0809" y="4642985"/>
                        <a:ext cx="2921855" cy="15976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B6B1F4FD-5A09-4FC1-A0E3-F9DB5E55B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075194"/>
              </p:ext>
            </p:extLst>
          </p:nvPr>
        </p:nvGraphicFramePr>
        <p:xfrm>
          <a:off x="7423150" y="4929188"/>
          <a:ext cx="1116013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96880" imgH="393480" progId="Equation.DSMT4">
                  <p:embed/>
                </p:oleObj>
              </mc:Choice>
              <mc:Fallback>
                <p:oleObj name="Equation" r:id="rId10" imgW="596880" imgH="3934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8584E33-B825-41F3-BBF0-79B4D74C5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3150" y="4929188"/>
                        <a:ext cx="1116013" cy="735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412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07E17E-7601-4B57-827D-A83C5425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0344EBCB-5321-48C9-A227-FC267F2E3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5357450C-0BAD-4465-8D86-769A03ECF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884" y="850544"/>
            <a:ext cx="49712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牛顿第二定律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的另一种推导方法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D607706-1D73-4D0F-A97B-FF9387E0E7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985294"/>
              </p:ext>
            </p:extLst>
          </p:nvPr>
        </p:nvGraphicFramePr>
        <p:xfrm>
          <a:off x="5479850" y="1363216"/>
          <a:ext cx="459581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60440" imgH="393480" progId="Equation.DSMT4">
                  <p:embed/>
                </p:oleObj>
              </mc:Choice>
              <mc:Fallback>
                <p:oleObj name="Equation" r:id="rId2" imgW="2260440" imgH="39348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A7A17664-45CF-49E9-8488-1AF0F4D845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9850" y="1363216"/>
                        <a:ext cx="4595812" cy="784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5FA0D86-FF8E-4C2C-B32E-7577DF5BC2D6}"/>
              </a:ext>
            </a:extLst>
          </p:cNvPr>
          <p:cNvSpPr txBox="1"/>
          <p:nvPr/>
        </p:nvSpPr>
        <p:spPr>
          <a:xfrm>
            <a:off x="1671738" y="1526983"/>
            <a:ext cx="3863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对于粒子的坐标函数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7232A79-B675-4680-9677-AA2A878D67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165895"/>
              </p:ext>
            </p:extLst>
          </p:nvPr>
        </p:nvGraphicFramePr>
        <p:xfrm>
          <a:off x="3775669" y="2348693"/>
          <a:ext cx="340836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660240" progId="Equation.DSMT4">
                  <p:embed/>
                </p:oleObj>
              </mc:Choice>
              <mc:Fallback>
                <p:oleObj name="Equation" r:id="rId4" imgW="1549080" imgH="6602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669" y="2348693"/>
                        <a:ext cx="3408362" cy="1439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D05A295-2839-4E4A-BAF5-AE8E0C8D0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127760"/>
              </p:ext>
            </p:extLst>
          </p:nvPr>
        </p:nvGraphicFramePr>
        <p:xfrm>
          <a:off x="1025769" y="2826654"/>
          <a:ext cx="257333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68200" imgH="215640" progId="Equation.DSMT4">
                  <p:embed/>
                </p:oleObj>
              </mc:Choice>
              <mc:Fallback>
                <p:oleObj name="Equation" r:id="rId6" imgW="1168200" imgH="21564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F0285D8-2D88-47ED-B0AC-48F01F5A7D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769" y="2826654"/>
                        <a:ext cx="2573337" cy="477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83A6A49-FC8C-41B8-B594-A2D58BB68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390650"/>
              </p:ext>
            </p:extLst>
          </p:nvPr>
        </p:nvGraphicFramePr>
        <p:xfrm>
          <a:off x="3979068" y="4010260"/>
          <a:ext cx="423386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82600" imgH="393480" progId="Equation.DSMT4">
                  <p:embed/>
                </p:oleObj>
              </mc:Choice>
              <mc:Fallback>
                <p:oleObj name="Equation" r:id="rId8" imgW="2082600" imgH="3934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D607706-1D73-4D0F-A97B-FF9387E0E7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9068" y="4010260"/>
                        <a:ext cx="4233863" cy="784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BCA3B7E-1F0F-439A-B540-C84FDF8BBDBE}"/>
              </a:ext>
            </a:extLst>
          </p:cNvPr>
          <p:cNvSpPr txBox="1"/>
          <p:nvPr/>
        </p:nvSpPr>
        <p:spPr>
          <a:xfrm>
            <a:off x="2051806" y="4171541"/>
            <a:ext cx="1808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加速度算符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CE69EB8-9E26-4518-AF20-B720A1C94EE8}"/>
                  </a:ext>
                </a:extLst>
              </p:cNvPr>
              <p:cNvSpPr txBox="1"/>
              <p:nvPr/>
            </p:nvSpPr>
            <p:spPr>
              <a:xfrm>
                <a:off x="982884" y="5177470"/>
                <a:ext cx="5114954" cy="470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中除了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外所有各项都和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对易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CE69EB8-9E26-4518-AF20-B720A1C9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84" y="5177470"/>
                <a:ext cx="5114954" cy="470193"/>
              </a:xfrm>
              <a:prstGeom prst="rect">
                <a:avLst/>
              </a:prstGeom>
              <a:blipFill>
                <a:blip r:embed="rId11"/>
                <a:stretch>
                  <a:fillRect l="-238" t="-7792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9B648D63-3D6F-4482-9BD1-2AFAACBC7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490680"/>
              </p:ext>
            </p:extLst>
          </p:nvPr>
        </p:nvGraphicFramePr>
        <p:xfrm>
          <a:off x="6221834" y="5009259"/>
          <a:ext cx="433863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33360" imgH="393480" progId="Equation.DSMT4">
                  <p:embed/>
                </p:oleObj>
              </mc:Choice>
              <mc:Fallback>
                <p:oleObj name="Equation" r:id="rId12" imgW="2133360" imgH="3934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83A6A49-FC8C-41B8-B594-A2D58BB68A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834" y="5009259"/>
                        <a:ext cx="4338637" cy="784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B8531AD-A663-4E7D-9F96-66F1AAF36A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331779"/>
              </p:ext>
            </p:extLst>
          </p:nvPr>
        </p:nvGraphicFramePr>
        <p:xfrm>
          <a:off x="5673725" y="5940425"/>
          <a:ext cx="14446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11000" imgH="215640" progId="Equation.DSMT4">
                  <p:embed/>
                </p:oleObj>
              </mc:Choice>
              <mc:Fallback>
                <p:oleObj name="Equation" r:id="rId14" imgW="711000" imgH="21564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9B648D63-3D6F-4482-9BD1-2AFAACBC72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3725" y="5940425"/>
                        <a:ext cx="1444625" cy="430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箭头: 右 19">
            <a:extLst>
              <a:ext uri="{FF2B5EF4-FFF2-40B4-BE49-F238E27FC236}">
                <a16:creationId xmlns:a16="http://schemas.microsoft.com/office/drawing/2014/main" id="{2E4EF917-AD99-4540-A0DC-E130BD999F4D}"/>
              </a:ext>
            </a:extLst>
          </p:cNvPr>
          <p:cNvSpPr/>
          <p:nvPr/>
        </p:nvSpPr>
        <p:spPr>
          <a:xfrm>
            <a:off x="5212943" y="6121038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9B648FD-179E-4BCA-8F97-66DE5DCE0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70490"/>
              </p:ext>
            </p:extLst>
          </p:nvPr>
        </p:nvGraphicFramePr>
        <p:xfrm>
          <a:off x="7743825" y="2638425"/>
          <a:ext cx="304641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98320" imgH="393480" progId="Equation.DSMT4">
                  <p:embed/>
                </p:oleObj>
              </mc:Choice>
              <mc:Fallback>
                <p:oleObj name="Equation" r:id="rId16" imgW="1498320" imgH="3934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D607706-1D73-4D0F-A97B-FF9387E0E7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3825" y="2638425"/>
                        <a:ext cx="3046413" cy="784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7FCA621-F189-4439-BEC9-458F3EDAF4B7}"/>
                  </a:ext>
                </a:extLst>
              </p:cNvPr>
              <p:cNvSpPr txBox="1"/>
              <p:nvPr/>
            </p:nvSpPr>
            <p:spPr>
              <a:xfrm>
                <a:off x="9874326" y="3280292"/>
                <a:ext cx="1475706" cy="431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en-US" altLang="zh-CN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</m:acc>
                      </m:e>
                    </m:acc>
                  </m:oMath>
                </a14:m>
                <a:r>
                  <a:rPr lang="zh-CN" altLang="en-US" sz="1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动量表式</a:t>
                </a:r>
                <a:endParaRPr lang="zh-CN" alt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7FCA621-F189-4439-BEC9-458F3EDAF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326" y="3280292"/>
                <a:ext cx="1475706" cy="431657"/>
              </a:xfrm>
              <a:prstGeom prst="rect">
                <a:avLst/>
              </a:prstGeom>
              <a:blipFill>
                <a:blip r:embed="rId18"/>
                <a:stretch>
                  <a:fillRect l="-1240" t="-5634" r="-3306" b="-2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右 21">
            <a:extLst>
              <a:ext uri="{FF2B5EF4-FFF2-40B4-BE49-F238E27FC236}">
                <a16:creationId xmlns:a16="http://schemas.microsoft.com/office/drawing/2014/main" id="{56E8F64E-48A6-4F89-8E92-472976B47891}"/>
              </a:ext>
            </a:extLst>
          </p:cNvPr>
          <p:cNvSpPr/>
          <p:nvPr/>
        </p:nvSpPr>
        <p:spPr>
          <a:xfrm>
            <a:off x="7416497" y="2964467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195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42B8DD-DE12-4D62-99D8-807FB3BF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219DB58-D1F5-4CB0-9FF8-841568FF2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859661"/>
              </p:ext>
            </p:extLst>
          </p:nvPr>
        </p:nvGraphicFramePr>
        <p:xfrm>
          <a:off x="2285225" y="1880394"/>
          <a:ext cx="7143843" cy="86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89240" imgH="482400" progId="Equation.DSMT4">
                  <p:embed/>
                </p:oleObj>
              </mc:Choice>
              <mc:Fallback>
                <p:oleObj name="Equation" r:id="rId2" imgW="4089240" imgH="4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25" y="1880394"/>
                        <a:ext cx="7143843" cy="861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BCC04FC-AFD6-4386-86F8-F438B130CD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930639"/>
              </p:ext>
            </p:extLst>
          </p:nvPr>
        </p:nvGraphicFramePr>
        <p:xfrm>
          <a:off x="7456576" y="2813538"/>
          <a:ext cx="3086100" cy="167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863280" progId="Equation.DSMT4">
                  <p:embed/>
                </p:oleObj>
              </mc:Choice>
              <mc:Fallback>
                <p:oleObj name="Equation" r:id="rId4" imgW="1600200" imgH="8632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6576" y="2813538"/>
                        <a:ext cx="3086100" cy="1671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AA9BE95-740B-453A-A643-365F967741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068908"/>
              </p:ext>
            </p:extLst>
          </p:nvPr>
        </p:nvGraphicFramePr>
        <p:xfrm>
          <a:off x="1664481" y="5105714"/>
          <a:ext cx="2681678" cy="1418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36480" imgH="812520" progId="Equation.DSMT4">
                  <p:embed/>
                </p:oleObj>
              </mc:Choice>
              <mc:Fallback>
                <p:oleObj name="Equation" r:id="rId6" imgW="1536480" imgH="812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4481" y="5105714"/>
                        <a:ext cx="2681678" cy="14186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2AFA156-A080-4C13-A89D-68BA25E30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421656"/>
              </p:ext>
            </p:extLst>
          </p:nvPr>
        </p:nvGraphicFramePr>
        <p:xfrm>
          <a:off x="7263617" y="5443386"/>
          <a:ext cx="2667783" cy="732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34960" imgH="393480" progId="Equation.DSMT4">
                  <p:embed/>
                </p:oleObj>
              </mc:Choice>
              <mc:Fallback>
                <p:oleObj name="Equation" r:id="rId8" imgW="143496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3617" y="5443386"/>
                        <a:ext cx="2667783" cy="7322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>
            <a:extLst>
              <a:ext uri="{FF2B5EF4-FFF2-40B4-BE49-F238E27FC236}">
                <a16:creationId xmlns:a16="http://schemas.microsoft.com/office/drawing/2014/main" id="{98F52FC8-4197-4082-AD4F-A0E9B24E5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147" y="456383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59F07C6E-424A-454F-8393-04EC37B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147" y="2215333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39030C98-D4A3-45E6-A188-69AF374C1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147" y="2961614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1371DFEF-AC0D-49DC-B037-F419BB16F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147" y="3698214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39FABF8D-271B-40E1-93E9-EE36C6F2D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147" y="4882333"/>
            <a:ext cx="2600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25D0AFEE-D8AC-420B-A751-7A6A970D7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41" y="768845"/>
            <a:ext cx="46394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概率流密度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量子力学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的推导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9">
            <a:extLst>
              <a:ext uri="{FF2B5EF4-FFF2-40B4-BE49-F238E27FC236}">
                <a16:creationId xmlns:a16="http://schemas.microsoft.com/office/drawing/2014/main" id="{42FBF7B2-CDA8-425B-9858-A3925E4EC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E9E859-0FC6-4FAD-9101-4AE6A4878FED}"/>
              </a:ext>
            </a:extLst>
          </p:cNvPr>
          <p:cNvSpPr txBox="1"/>
          <p:nvPr/>
        </p:nvSpPr>
        <p:spPr>
          <a:xfrm>
            <a:off x="1026675" y="1339330"/>
            <a:ext cx="6713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考虑有限体积内，发现粒子的概率对时间的微商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F02CA10-FB1E-47F0-B7C2-F3A2C41C9A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441049"/>
              </p:ext>
            </p:extLst>
          </p:nvPr>
        </p:nvGraphicFramePr>
        <p:xfrm>
          <a:off x="1533773" y="2912240"/>
          <a:ext cx="4680377" cy="1434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00120" imgH="736560" progId="Equation.DSMT4">
                  <p:embed/>
                </p:oleObj>
              </mc:Choice>
              <mc:Fallback>
                <p:oleObj name="Equation" r:id="rId10" imgW="2400120" imgH="73656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F27BDCDD-575A-454A-B0D6-7D4384180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3773" y="2912240"/>
                        <a:ext cx="4680377" cy="14344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F2BE4319-BE4B-4150-82F5-358F53197585}"/>
              </a:ext>
            </a:extLst>
          </p:cNvPr>
          <p:cNvSpPr txBox="1"/>
          <p:nvPr/>
        </p:nvSpPr>
        <p:spPr>
          <a:xfrm>
            <a:off x="1026675" y="4573953"/>
            <a:ext cx="3818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其中矢量 </a:t>
            </a:r>
            <a:r>
              <a:rPr kumimoji="0" lang="en-US" altLang="zh-CN" sz="2400" b="1" i="1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称为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概率流密度</a:t>
            </a:r>
            <a:endParaRPr lang="zh-CN" altLang="en-US" sz="24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F5EEB05C-7009-4EB8-9BB5-E12EE6E438D4}"/>
              </a:ext>
            </a:extLst>
          </p:cNvPr>
          <p:cNvSpPr/>
          <p:nvPr/>
        </p:nvSpPr>
        <p:spPr>
          <a:xfrm>
            <a:off x="6407109" y="3429000"/>
            <a:ext cx="599305" cy="268927"/>
          </a:xfrm>
          <a:prstGeom prst="rightArrow">
            <a:avLst>
              <a:gd name="adj1" fmla="val 50000"/>
              <a:gd name="adj2" fmla="val 6247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7A602E-06B0-4CDF-8E07-7CD9AF95037C}"/>
              </a:ext>
            </a:extLst>
          </p:cNvPr>
          <p:cNvSpPr txBox="1"/>
          <p:nvPr/>
        </p:nvSpPr>
        <p:spPr>
          <a:xfrm>
            <a:off x="5702422" y="4772021"/>
            <a:ext cx="5328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根据高斯定理，可将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div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变换成面积分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7B93349-6E6D-4ACE-9296-05ED65A789ED}"/>
              </a:ext>
            </a:extLst>
          </p:cNvPr>
          <p:cNvSpPr txBox="1"/>
          <p:nvPr/>
        </p:nvSpPr>
        <p:spPr>
          <a:xfrm>
            <a:off x="4622462" y="3472645"/>
            <a:ext cx="1234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div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：散度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093DF9-5321-4C03-B5AE-AB3876D1DAE9}"/>
              </a:ext>
            </a:extLst>
          </p:cNvPr>
          <p:cNvSpPr txBox="1"/>
          <p:nvPr/>
        </p:nvSpPr>
        <p:spPr>
          <a:xfrm>
            <a:off x="6028933" y="3028890"/>
            <a:ext cx="1234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代入上式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23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E32E762-0124-4CED-B4E6-F6674A633FEF}"/>
              </a:ext>
            </a:extLst>
          </p:cNvPr>
          <p:cNvGrpSpPr/>
          <p:nvPr/>
        </p:nvGrpSpPr>
        <p:grpSpPr>
          <a:xfrm>
            <a:off x="5447928" y="1223626"/>
            <a:ext cx="6660740" cy="5328592"/>
            <a:chOff x="3874287" y="908720"/>
            <a:chExt cx="7094562" cy="56756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56007C4-C776-4753-993B-91B966312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287" y="908720"/>
              <a:ext cx="7094562" cy="567565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D04F6C7-98D1-404A-8DDD-EB594522F490}"/>
                </a:ext>
              </a:extLst>
            </p:cNvPr>
            <p:cNvSpPr txBox="1"/>
            <p:nvPr/>
          </p:nvSpPr>
          <p:spPr>
            <a:xfrm>
              <a:off x="5542001" y="4653136"/>
              <a:ext cx="1321616" cy="42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维恩定律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4BF848B-54A7-4095-8D25-4100B3429246}"/>
                </a:ext>
              </a:extLst>
            </p:cNvPr>
            <p:cNvSpPr txBox="1"/>
            <p:nvPr/>
          </p:nvSpPr>
          <p:spPr>
            <a:xfrm>
              <a:off x="7247108" y="1545598"/>
              <a:ext cx="1863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瑞利</a:t>
              </a:r>
              <a:r>
                <a:rPr lang="en-US" altLang="zh-CN" sz="20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r>
                <a:rPr lang="zh-CN" altLang="en-US" sz="20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金斯定律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5B1D618-ED71-4317-B6B2-BFAC4206D5C4}"/>
                </a:ext>
              </a:extLst>
            </p:cNvPr>
            <p:cNvSpPr txBox="1"/>
            <p:nvPr/>
          </p:nvSpPr>
          <p:spPr>
            <a:xfrm>
              <a:off x="8857765" y="2216734"/>
              <a:ext cx="1475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0871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普朗克定律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9DF4BB-3C8B-4F43-B8A0-F31FA864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E0EE0B-CB24-4213-A8C9-7A29BFBCCB35}"/>
              </a:ext>
            </a:extLst>
          </p:cNvPr>
          <p:cNvSpPr txBox="1"/>
          <p:nvPr/>
        </p:nvSpPr>
        <p:spPr>
          <a:xfrm>
            <a:off x="1215267" y="7059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光的波粒二象性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9690D2-9A59-40B2-8A0C-6C987D57E818}"/>
              </a:ext>
            </a:extLst>
          </p:cNvPr>
          <p:cNvSpPr txBox="1"/>
          <p:nvPr/>
        </p:nvSpPr>
        <p:spPr>
          <a:xfrm>
            <a:off x="1215267" y="647110"/>
            <a:ext cx="5528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黑体辐射问题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光的微粒性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64C5B9-1420-4892-8C28-0BF1E3A66C14}"/>
              </a:ext>
            </a:extLst>
          </p:cNvPr>
          <p:cNvSpPr txBox="1"/>
          <p:nvPr/>
        </p:nvSpPr>
        <p:spPr>
          <a:xfrm>
            <a:off x="283509" y="1468405"/>
            <a:ext cx="5654402" cy="80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绝对黑体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：简称“黑体”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能全部吸收投射在它上面的辐射而无反射的物体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F09AE8-34B6-4B0A-9B6F-808D66B0C8A7}"/>
              </a:ext>
            </a:extLst>
          </p:cNvPr>
          <p:cNvSpPr txBox="1"/>
          <p:nvPr/>
        </p:nvSpPr>
        <p:spPr>
          <a:xfrm>
            <a:off x="283509" y="2346275"/>
            <a:ext cx="4810701" cy="1205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u="sng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普朗克黑体辐射定律</a:t>
            </a:r>
            <a:r>
              <a:rPr lang="en-US" altLang="zh-CN" sz="2000" b="1" u="sng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GB" altLang="zh-CN" sz="2000" b="1" u="sng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Planck‘s law</a:t>
            </a:r>
            <a:r>
              <a:rPr lang="en-US" altLang="zh-CN" sz="2000" b="1" u="sng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指在任意温度 </a:t>
            </a:r>
            <a:r>
              <a:rPr lang="en-GB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下，从一个黑体中发射出的电磁辐射的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辐射率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与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频率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之间的关系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4D6B5E-5988-4734-84DC-DB5A6A4F160E}"/>
              </a:ext>
            </a:extLst>
          </p:cNvPr>
          <p:cNvSpPr txBox="1"/>
          <p:nvPr/>
        </p:nvSpPr>
        <p:spPr>
          <a:xfrm>
            <a:off x="355263" y="52049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能量密度形式：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DA0D186-B1F5-4D4C-9A87-1CB455592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76736"/>
              </p:ext>
            </p:extLst>
          </p:nvPr>
        </p:nvGraphicFramePr>
        <p:xfrm>
          <a:off x="2155756" y="5021914"/>
          <a:ext cx="2812266" cy="930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1000" imgH="546100" progId="Equation.DSMT4">
                  <p:embed/>
                </p:oleObj>
              </mc:Choice>
              <mc:Fallback>
                <p:oleObj name="Equation" r:id="rId3" imgW="1651000" imgH="5461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35C993F-CC3F-4D82-95C6-F3F2BC1179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756" y="5021914"/>
                        <a:ext cx="2812266" cy="9302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9203F228-5E53-473D-886B-97072E6F84F6}"/>
              </a:ext>
            </a:extLst>
          </p:cNvPr>
          <p:cNvSpPr txBox="1"/>
          <p:nvPr/>
        </p:nvSpPr>
        <p:spPr>
          <a:xfrm>
            <a:off x="2063552" y="6050297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ρ</a:t>
            </a:r>
            <a:r>
              <a:rPr lang="el-GR" altLang="zh-CN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ν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能量频谱密度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-3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Hz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(J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-3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s)</a:t>
            </a:r>
            <a:endParaRPr lang="zh-CN" altLang="en-US" baseline="30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D5A2C1-E054-4DCA-BB4B-8A03586B3EDC}"/>
              </a:ext>
            </a:extLst>
          </p:cNvPr>
          <p:cNvSpPr txBox="1"/>
          <p:nvPr/>
        </p:nvSpPr>
        <p:spPr>
          <a:xfrm>
            <a:off x="316147" y="39130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辐射率形式：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E2EEB5F-9B0A-47DA-91AF-865D78821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807191"/>
              </p:ext>
            </p:extLst>
          </p:nvPr>
        </p:nvGraphicFramePr>
        <p:xfrm>
          <a:off x="1885807" y="3735261"/>
          <a:ext cx="2430014" cy="86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033" imgH="545863" progId="Equation.DSMT4">
                  <p:embed/>
                </p:oleObj>
              </mc:Choice>
              <mc:Fallback>
                <p:oleObj name="Equation" r:id="rId5" imgW="1536033" imgH="545863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74DEAFC8-2478-4D2D-AA23-2B6A2D41EF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807" y="3735261"/>
                        <a:ext cx="2430014" cy="8635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75D29B20-9ED5-43FF-8C6D-36A768711CC4}"/>
              </a:ext>
            </a:extLst>
          </p:cNvPr>
          <p:cNvSpPr txBox="1"/>
          <p:nvPr/>
        </p:nvSpPr>
        <p:spPr>
          <a:xfrm>
            <a:off x="2822399" y="4554410"/>
            <a:ext cx="293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J·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pt-BR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·m</a:t>
            </a:r>
            <a:r>
              <a:rPr lang="pt-BR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pt-BR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·sr</a:t>
            </a:r>
            <a:r>
              <a:rPr lang="pt-BR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Hz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pt-BR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J·m</a:t>
            </a:r>
            <a:r>
              <a:rPr lang="pt-BR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pt-BR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·sr</a:t>
            </a:r>
            <a:r>
              <a:rPr lang="pt-BR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71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3B3D7-D899-44DE-BCBA-3AF38664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32B84401-C956-4DA5-97D6-6FABFAD8F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44E4210-13EB-4333-B2B5-09F3F0528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11653"/>
              </p:ext>
            </p:extLst>
          </p:nvPr>
        </p:nvGraphicFramePr>
        <p:xfrm>
          <a:off x="7071508" y="1362582"/>
          <a:ext cx="410643" cy="476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806" imgH="228501" progId="Equation.DSMT4">
                  <p:embed/>
                </p:oleObj>
              </mc:Choice>
              <mc:Fallback>
                <p:oleObj name="Equation" r:id="rId2" imgW="215806" imgH="228501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1508" y="1362582"/>
                        <a:ext cx="410643" cy="4768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22EA99E-C798-4B61-8E64-4813D09437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577647"/>
              </p:ext>
            </p:extLst>
          </p:nvPr>
        </p:nvGraphicFramePr>
        <p:xfrm>
          <a:off x="7671530" y="1365608"/>
          <a:ext cx="410643" cy="476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112" imgH="228501" progId="Equation.DSMT4">
                  <p:embed/>
                </p:oleObj>
              </mc:Choice>
              <mc:Fallback>
                <p:oleObj name="Equation" r:id="rId4" imgW="203112" imgH="228501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1530" y="1365608"/>
                        <a:ext cx="410643" cy="4768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E49B25E-93E7-4A13-9CBA-C869F89EB3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86141"/>
              </p:ext>
            </p:extLst>
          </p:nvPr>
        </p:nvGraphicFramePr>
        <p:xfrm>
          <a:off x="1827806" y="2039640"/>
          <a:ext cx="3040856" cy="1602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7589" imgH="863225" progId="Equation.DSMT4">
                  <p:embed/>
                </p:oleObj>
              </mc:Choice>
              <mc:Fallback>
                <p:oleObj name="Equation" r:id="rId6" imgW="1637589" imgH="86322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806" y="2039640"/>
                        <a:ext cx="3040856" cy="16029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98DCE8D-0B89-4966-B1BE-9928F01038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153181"/>
              </p:ext>
            </p:extLst>
          </p:nvPr>
        </p:nvGraphicFramePr>
        <p:xfrm>
          <a:off x="5849779" y="2177894"/>
          <a:ext cx="4910159" cy="152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06700" imgH="838200" progId="Equation.DSMT4">
                  <p:embed/>
                </p:oleObj>
              </mc:Choice>
              <mc:Fallback>
                <p:oleObj name="Equation" r:id="rId8" imgW="2806700" imgH="838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9779" y="2177894"/>
                        <a:ext cx="4910159" cy="15286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71D26C6-E1D3-4F9A-B170-1972AA65D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14984"/>
              </p:ext>
            </p:extLst>
          </p:nvPr>
        </p:nvGraphicFramePr>
        <p:xfrm>
          <a:off x="2905760" y="4390887"/>
          <a:ext cx="5888038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162240" imgH="291960" progId="Equation.DSMT4">
                  <p:embed/>
                </p:oleObj>
              </mc:Choice>
              <mc:Fallback>
                <p:oleObj name="Equation" r:id="rId10" imgW="3162240" imgH="2919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760" y="4390887"/>
                        <a:ext cx="5888038" cy="563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F118C112-886B-4E51-A5AA-6F5FF471CF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600810"/>
              </p:ext>
            </p:extLst>
          </p:nvPr>
        </p:nvGraphicFramePr>
        <p:xfrm>
          <a:off x="4257909" y="5301520"/>
          <a:ext cx="1232181" cy="4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47700" imgH="228600" progId="Equation.DSMT4">
                  <p:embed/>
                </p:oleObj>
              </mc:Choice>
              <mc:Fallback>
                <p:oleObj name="Equation" r:id="rId12" imgW="6477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909" y="5301520"/>
                        <a:ext cx="1232181" cy="452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60531C9-99F5-4713-834A-C32D644A9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6538"/>
              </p:ext>
            </p:extLst>
          </p:nvPr>
        </p:nvGraphicFramePr>
        <p:xfrm>
          <a:off x="5956364" y="5214697"/>
          <a:ext cx="1996354" cy="577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65200" imgH="279400" progId="Equation.DSMT4">
                  <p:embed/>
                </p:oleObj>
              </mc:Choice>
              <mc:Fallback>
                <p:oleObj name="Equation" r:id="rId14" imgW="965200" imgH="279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64" y="5214697"/>
                        <a:ext cx="1996354" cy="5778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74508BE3-3101-4203-AD35-E0009AE05F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987766"/>
              </p:ext>
            </p:extLst>
          </p:nvPr>
        </p:nvGraphicFramePr>
        <p:xfrm>
          <a:off x="5157281" y="6061787"/>
          <a:ext cx="418564" cy="486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5806" imgH="228501" progId="Equation.DSMT4">
                  <p:embed/>
                </p:oleObj>
              </mc:Choice>
              <mc:Fallback>
                <p:oleObj name="Equation" r:id="rId16" imgW="215806" imgH="228501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7281" y="6061787"/>
                        <a:ext cx="418564" cy="4860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5470CE8-97E5-4FA7-B67C-14A8E9B0C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473117"/>
              </p:ext>
            </p:extLst>
          </p:nvPr>
        </p:nvGraphicFramePr>
        <p:xfrm>
          <a:off x="6486499" y="6052838"/>
          <a:ext cx="418564" cy="486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03112" imgH="228501" progId="Equation.DSMT4">
                  <p:embed/>
                </p:oleObj>
              </mc:Choice>
              <mc:Fallback>
                <p:oleObj name="Equation" r:id="rId17" imgW="203112" imgH="228501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6499" y="6052838"/>
                        <a:ext cx="418564" cy="4860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0">
            <a:extLst>
              <a:ext uri="{FF2B5EF4-FFF2-40B4-BE49-F238E27FC236}">
                <a16:creationId xmlns:a16="http://schemas.microsoft.com/office/drawing/2014/main" id="{7DE03F37-6BBC-455D-8EF1-623292B5D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6" y="1376065"/>
            <a:ext cx="95826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离散谱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&lt;0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中任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个不同能级波函数     、   ，其薛定谔方程为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F387A12A-2A0D-4DEE-BA62-0A163C7A0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356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4D502EDD-7728-4A0D-ADC1-10EAA793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7576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3BA471F-6A76-451C-B207-5FA343CCC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6" y="3766335"/>
            <a:ext cx="38779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等式两边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对全空间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积分，得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5EB421F6-5B09-4772-8394-6EC84627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0776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F3543088-3D6E-4E62-95F2-FDB7E8D67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356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F7431BE5-B2D3-4335-8B5A-7D1CF5148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174" y="6090614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正交于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A3E539E7-EF55-4BBB-A9CE-4B6ED2EA7408}"/>
              </a:ext>
            </a:extLst>
          </p:cNvPr>
          <p:cNvSpPr/>
          <p:nvPr/>
        </p:nvSpPr>
        <p:spPr>
          <a:xfrm>
            <a:off x="5157281" y="2841106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A0C1B9D1-F951-48BE-A894-C599AB33F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183198"/>
              </p:ext>
            </p:extLst>
          </p:nvPr>
        </p:nvGraphicFramePr>
        <p:xfrm>
          <a:off x="9095802" y="3837686"/>
          <a:ext cx="2335365" cy="544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88760" imgH="393480" progId="Equation.DSMT4">
                  <p:embed/>
                </p:oleObj>
              </mc:Choice>
              <mc:Fallback>
                <p:oleObj name="Equation" r:id="rId18" imgW="1688760" imgH="3934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AAA9BE95-740B-453A-A643-365F967741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5802" y="3837686"/>
                        <a:ext cx="2335365" cy="544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箭头: 右 29">
            <a:extLst>
              <a:ext uri="{FF2B5EF4-FFF2-40B4-BE49-F238E27FC236}">
                <a16:creationId xmlns:a16="http://schemas.microsoft.com/office/drawing/2014/main" id="{3EA8D5C3-08A9-410A-8737-65A7B17A6133}"/>
              </a:ext>
            </a:extLst>
          </p:cNvPr>
          <p:cNvSpPr/>
          <p:nvPr/>
        </p:nvSpPr>
        <p:spPr>
          <a:xfrm>
            <a:off x="4735208" y="6220339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19D15E34-F8BF-4BF1-A56E-354202C60B97}"/>
              </a:ext>
            </a:extLst>
          </p:cNvPr>
          <p:cNvSpPr/>
          <p:nvPr/>
        </p:nvSpPr>
        <p:spPr>
          <a:xfrm rot="2091564">
            <a:off x="8343036" y="3133619"/>
            <a:ext cx="697988" cy="1408134"/>
          </a:xfrm>
          <a:prstGeom prst="arc">
            <a:avLst>
              <a:gd name="adj1" fmla="val 18643388"/>
              <a:gd name="adj2" fmla="val 3824243"/>
            </a:avLst>
          </a:prstGeom>
          <a:ln w="349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2F1933A2-2729-4C09-9817-4EB88A8DA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41" y="768845"/>
            <a:ext cx="28600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波函数的正交性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84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4D1A3C-563D-4CDC-8C14-1400FFB0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5A7A085-02F5-422E-9540-614957FA7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6353108F-0FA9-4737-8183-00EC5B3F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904" y="1500417"/>
            <a:ext cx="17813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变分原理：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D7E759A5-40AD-4588-9179-B0BC612BD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69352"/>
              </p:ext>
            </p:extLst>
          </p:nvPr>
        </p:nvGraphicFramePr>
        <p:xfrm>
          <a:off x="2859777" y="1469724"/>
          <a:ext cx="27495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09400" imgH="304560" progId="Equation.DSMT4">
                  <p:embed/>
                </p:oleObj>
              </mc:Choice>
              <mc:Fallback>
                <p:oleObj name="Equation" r:id="rId2" imgW="1409400" imgH="30456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F02CA10-FB1E-47F0-B7C2-F3A2C41C9A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777" y="1469724"/>
                        <a:ext cx="2749550" cy="593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836843E4-AC6E-4E08-AB82-52FC0D022C07}"/>
              </a:ext>
            </a:extLst>
          </p:cNvPr>
          <p:cNvSpPr txBox="1"/>
          <p:nvPr/>
        </p:nvSpPr>
        <p:spPr>
          <a:xfrm>
            <a:off x="6010013" y="1495456"/>
            <a:ext cx="5343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是复函数，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zh-CN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可以独立变分</a:t>
            </a:r>
            <a:endParaRPr lang="zh-CN" altLang="en-US" sz="240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A082B7D-07B1-4F2A-9302-11EDC440778B}"/>
              </a:ext>
            </a:extLst>
          </p:cNvPr>
          <p:cNvGrpSpPr/>
          <p:nvPr/>
        </p:nvGrpSpPr>
        <p:grpSpPr>
          <a:xfrm>
            <a:off x="1503394" y="2326079"/>
            <a:ext cx="9186489" cy="1521627"/>
            <a:chOff x="1744214" y="2419256"/>
            <a:chExt cx="9186489" cy="1521627"/>
          </a:xfrm>
        </p:grpSpPr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1A637BEA-15E4-4A63-9751-F928373D4116}"/>
                </a:ext>
              </a:extLst>
            </p:cNvPr>
            <p:cNvSpPr/>
            <p:nvPr/>
          </p:nvSpPr>
          <p:spPr>
            <a:xfrm>
              <a:off x="1744214" y="2716118"/>
              <a:ext cx="149794" cy="1018891"/>
            </a:xfrm>
            <a:prstGeom prst="leftBrace">
              <a:avLst>
                <a:gd name="adj1" fmla="val 80041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B592C29-2145-4B85-A80D-273D0A21CED1}"/>
                </a:ext>
              </a:extLst>
            </p:cNvPr>
            <p:cNvSpPr txBox="1"/>
            <p:nvPr/>
          </p:nvSpPr>
          <p:spPr>
            <a:xfrm>
              <a:off x="1947095" y="2489412"/>
              <a:ext cx="17281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</a:t>
              </a:r>
              <a:r>
                <a:rPr kumimoji="0" lang="el-GR" altLang="zh-CN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ψ</a:t>
              </a:r>
              <a:r>
                <a:rPr kumimoji="0" lang="zh-CN" altLang="en-US" sz="2400" b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</a:t>
              </a: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变分：</a:t>
              </a:r>
              <a:endParaRPr lang="zh-CN" altLang="en-US" sz="2400" dirty="0"/>
            </a:p>
          </p:txBody>
        </p:sp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A5C5CBA8-FE4B-4D60-A6FB-A5CE166B51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640715"/>
                </p:ext>
              </p:extLst>
            </p:nvPr>
          </p:nvGraphicFramePr>
          <p:xfrm>
            <a:off x="3593488" y="2419256"/>
            <a:ext cx="2749550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409400" imgH="304560" progId="Equation.DSMT4">
                    <p:embed/>
                  </p:oleObj>
                </mc:Choice>
                <mc:Fallback>
                  <p:oleObj name="Equation" r:id="rId4" imgW="1409400" imgH="304560" progId="Equation.DSMT4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D7E759A5-40AD-4588-9179-B0BC612BDC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3488" y="2419256"/>
                          <a:ext cx="2749550" cy="5937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875CEBD9-ECA2-4C17-8AB1-775794231E67}"/>
                </a:ext>
              </a:extLst>
            </p:cNvPr>
            <p:cNvSpPr/>
            <p:nvPr/>
          </p:nvSpPr>
          <p:spPr>
            <a:xfrm>
              <a:off x="6508758" y="2589844"/>
              <a:ext cx="266907" cy="20221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035EBB6C-8B88-4E02-BA84-1C71C20B096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5150030"/>
                </p:ext>
              </p:extLst>
            </p:nvPr>
          </p:nvGraphicFramePr>
          <p:xfrm>
            <a:off x="6941385" y="2456000"/>
            <a:ext cx="1287463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660240" imgH="241200" progId="Equation.DSMT4">
                    <p:embed/>
                  </p:oleObj>
                </mc:Choice>
                <mc:Fallback>
                  <p:oleObj name="Equation" r:id="rId6" imgW="660240" imgH="24120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A5C5CBA8-FE4B-4D60-A6FB-A5CE166B51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1385" y="2456000"/>
                          <a:ext cx="1287463" cy="4699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3CA8B3A-C505-4736-8C9C-4B8643CE88FB}"/>
                </a:ext>
              </a:extLst>
            </p:cNvPr>
            <p:cNvSpPr txBox="1"/>
            <p:nvPr/>
          </p:nvSpPr>
          <p:spPr>
            <a:xfrm>
              <a:off x="1937253" y="3417839"/>
              <a:ext cx="17281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</a:t>
              </a:r>
              <a:r>
                <a:rPr kumimoji="0" lang="el-GR" altLang="zh-CN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ψ</a:t>
              </a: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变分：</a:t>
              </a:r>
              <a:endParaRPr lang="zh-CN" altLang="en-US" sz="2400" dirty="0"/>
            </a:p>
          </p:txBody>
        </p:sp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C92800DA-621E-4BC3-9B3F-62387C2574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8943144"/>
                </p:ext>
              </p:extLst>
            </p:nvPr>
          </p:nvGraphicFramePr>
          <p:xfrm>
            <a:off x="3457264" y="3347158"/>
            <a:ext cx="5351463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743200" imgH="304560" progId="Equation.DSMT4">
                    <p:embed/>
                  </p:oleObj>
                </mc:Choice>
                <mc:Fallback>
                  <p:oleObj name="Equation" r:id="rId8" imgW="2743200" imgH="30456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A5C5CBA8-FE4B-4D60-A6FB-A5CE166B51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7264" y="3347158"/>
                          <a:ext cx="5351463" cy="5937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6AF628FF-4F10-467A-940B-D002534C9CC9}"/>
                </a:ext>
              </a:extLst>
            </p:cNvPr>
            <p:cNvSpPr/>
            <p:nvPr/>
          </p:nvSpPr>
          <p:spPr>
            <a:xfrm>
              <a:off x="9024004" y="3530202"/>
              <a:ext cx="266907" cy="20221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BF791776-8760-47F9-B1D8-2D4626D7F27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6055147"/>
                </p:ext>
              </p:extLst>
            </p:nvPr>
          </p:nvGraphicFramePr>
          <p:xfrm>
            <a:off x="9370190" y="3375595"/>
            <a:ext cx="1560513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799920" imgH="241200" progId="Equation.DSMT4">
                    <p:embed/>
                  </p:oleObj>
                </mc:Choice>
                <mc:Fallback>
                  <p:oleObj name="Equation" r:id="rId10" imgW="799920" imgH="24120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035EBB6C-8B88-4E02-BA84-1C71C20B09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70190" y="3375595"/>
                          <a:ext cx="1560513" cy="4699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AC83CFB0-FFAD-42C2-B48B-51A6F6716E63}"/>
                </a:ext>
              </a:extLst>
            </p:cNvPr>
            <p:cNvSpPr/>
            <p:nvPr/>
          </p:nvSpPr>
          <p:spPr>
            <a:xfrm rot="17798381">
              <a:off x="8465451" y="2407660"/>
              <a:ext cx="549864" cy="1725216"/>
            </a:xfrm>
            <a:prstGeom prst="arc">
              <a:avLst>
                <a:gd name="adj1" fmla="val 17433427"/>
                <a:gd name="adj2" fmla="val 4151764"/>
              </a:avLst>
            </a:prstGeom>
            <a:ln w="34925"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B1259B6B-6B68-4047-A37A-CC5F86CD5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3871" y="2664910"/>
              <a:ext cx="13388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复共轭方程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81DFE98-2319-44A8-81CD-91482E9AF1C7}"/>
              </a:ext>
            </a:extLst>
          </p:cNvPr>
          <p:cNvGrpSpPr/>
          <p:nvPr/>
        </p:nvGrpSpPr>
        <p:grpSpPr>
          <a:xfrm>
            <a:off x="1501525" y="4705403"/>
            <a:ext cx="9469253" cy="1601425"/>
            <a:chOff x="1501525" y="4705403"/>
            <a:chExt cx="9469253" cy="1601425"/>
          </a:xfrm>
        </p:grpSpPr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5B373E4A-2105-4C86-8873-1824FF750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525" y="4705403"/>
              <a:ext cx="142852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14400"/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变分原理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9554D4B1-CC23-41F1-BBDB-FC4AA25AC6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6734711"/>
                </p:ext>
              </p:extLst>
            </p:nvPr>
          </p:nvGraphicFramePr>
          <p:xfrm>
            <a:off x="3212871" y="5103416"/>
            <a:ext cx="2749550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409400" imgH="304560" progId="Equation.DSMT4">
                    <p:embed/>
                  </p:oleObj>
                </mc:Choice>
                <mc:Fallback>
                  <p:oleObj name="Equation" r:id="rId12" imgW="1409400" imgH="304560" progId="Equation.DSMT4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D7E759A5-40AD-4588-9179-B0BC612BDC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2871" y="5103416"/>
                          <a:ext cx="2749550" cy="5937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箭头: 左右 23">
              <a:extLst>
                <a:ext uri="{FF2B5EF4-FFF2-40B4-BE49-F238E27FC236}">
                  <a16:creationId xmlns:a16="http://schemas.microsoft.com/office/drawing/2014/main" id="{CD08E980-71AA-4A55-A69E-F1D33DF9180E}"/>
                </a:ext>
              </a:extLst>
            </p:cNvPr>
            <p:cNvSpPr/>
            <p:nvPr/>
          </p:nvSpPr>
          <p:spPr>
            <a:xfrm>
              <a:off x="2657786" y="5305789"/>
              <a:ext cx="473164" cy="220924"/>
            </a:xfrm>
            <a:prstGeom prst="left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8C0F8C0F-3DE1-4BAB-B35B-820D385B8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421" y="5137328"/>
              <a:ext cx="203415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14400"/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无条件取极值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箭头: 左右 25">
              <a:extLst>
                <a:ext uri="{FF2B5EF4-FFF2-40B4-BE49-F238E27FC236}">
                  <a16:creationId xmlns:a16="http://schemas.microsoft.com/office/drawing/2014/main" id="{422F34B8-16AB-4422-86C5-15FA2F4FA7A7}"/>
                </a:ext>
              </a:extLst>
            </p:cNvPr>
            <p:cNvSpPr/>
            <p:nvPr/>
          </p:nvSpPr>
          <p:spPr>
            <a:xfrm>
              <a:off x="4032744" y="5924109"/>
              <a:ext cx="473164" cy="220924"/>
            </a:xfrm>
            <a:prstGeom prst="left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E6DAAA54-BAFF-47A4-AB59-DA7057EA9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959" y="5755410"/>
              <a:ext cx="435381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14400"/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关于拉格朗日乘子</a:t>
              </a:r>
              <a:r>
                <a:rPr kumimoji="0" lang="en-US" altLang="zh-CN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的条件极值</a:t>
              </a:r>
            </a:p>
          </p:txBody>
        </p:sp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BB371E79-3FBD-482C-BD42-489352B039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5724365"/>
                </p:ext>
              </p:extLst>
            </p:nvPr>
          </p:nvGraphicFramePr>
          <p:xfrm>
            <a:off x="4631427" y="5762315"/>
            <a:ext cx="1955800" cy="544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002960" imgH="279360" progId="Equation.DSMT4">
                    <p:embed/>
                  </p:oleObj>
                </mc:Choice>
                <mc:Fallback>
                  <p:oleObj name="Equation" r:id="rId13" imgW="1002960" imgH="27936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9554D4B1-CC23-41F1-BBDB-FC4AA25AC6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1427" y="5762315"/>
                          <a:ext cx="1955800" cy="5445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Rectangle 10">
            <a:extLst>
              <a:ext uri="{FF2B5EF4-FFF2-40B4-BE49-F238E27FC236}">
                <a16:creationId xmlns:a16="http://schemas.microsoft.com/office/drawing/2014/main" id="{48421D6D-A82A-4CC8-80EE-2F5B05EC3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457" y="4077494"/>
            <a:ext cx="110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思路：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rgbClr val="2D26F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B093D0D3-BEE6-4426-8A27-A0F202C94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884" y="850544"/>
            <a:ext cx="47067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(5)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一般形式的薛定谔方程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的求解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0524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7CA252-280A-4BB3-80A1-56C90FE7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5E4712F8-8422-4D3C-BF12-324260CB7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5F6A460-26EC-40D5-B88B-673DF5CB6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507" y="1169482"/>
            <a:ext cx="61378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因此，加入边界条件                 ，解方程组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74AA00C-5B6E-4B9E-90DC-25A1195C76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68611"/>
              </p:ext>
            </p:extLst>
          </p:nvPr>
        </p:nvGraphicFramePr>
        <p:xfrm>
          <a:off x="4401196" y="1169482"/>
          <a:ext cx="1384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279360" progId="Equation.DSMT4">
                  <p:embed/>
                </p:oleObj>
              </mc:Choice>
              <mc:Fallback>
                <p:oleObj name="Equation" r:id="rId2" imgW="749160" imgH="27936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8788BC1E-E185-4066-96ED-208AA5C96C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1196" y="1169482"/>
                        <a:ext cx="1384300" cy="517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D79346A-30C4-47B6-9207-335D6098F2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62552"/>
              </p:ext>
            </p:extLst>
          </p:nvPr>
        </p:nvGraphicFramePr>
        <p:xfrm>
          <a:off x="7683583" y="816356"/>
          <a:ext cx="2855477" cy="1223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634680" progId="Equation.DSMT4">
                  <p:embed/>
                </p:oleObj>
              </mc:Choice>
              <mc:Fallback>
                <p:oleObj name="Equation" r:id="rId4" imgW="1485720" imgH="6346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74AA00C-5B6E-4B9E-90DC-25A1195C76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83" y="816356"/>
                        <a:ext cx="2855477" cy="12237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0">
            <a:extLst>
              <a:ext uri="{FF2B5EF4-FFF2-40B4-BE49-F238E27FC236}">
                <a16:creationId xmlns:a16="http://schemas.microsoft.com/office/drawing/2014/main" id="{0461B9CE-9FCB-4AE9-AB91-D1C3D1D1B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172" y="2136852"/>
            <a:ext cx="4989428" cy="113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解出的最小值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基态能量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400" b="0" i="0" u="none" strike="noStrike" cap="none" normalizeH="0" baseline="-2500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  <a:p>
            <a:pPr marL="342900" indent="-342900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最小值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对应的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基态波函数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400" b="0" i="0" u="none" strike="noStrike" cap="none" normalizeH="0" baseline="-2500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F593E25-1192-4801-B831-39E763FCDD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23772"/>
              </p:ext>
            </p:extLst>
          </p:nvPr>
        </p:nvGraphicFramePr>
        <p:xfrm>
          <a:off x="2874041" y="4222940"/>
          <a:ext cx="781600" cy="426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13" imgH="228501" progId="Equation.DSMT4">
                  <p:embed/>
                </p:oleObj>
              </mc:Choice>
              <mc:Fallback>
                <p:oleObj name="Equation" r:id="rId6" imgW="431613" imgH="228501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041" y="4222940"/>
                        <a:ext cx="781600" cy="4263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5B2DEA39-1042-4FFB-B05D-0FC327DAF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026954"/>
              </p:ext>
            </p:extLst>
          </p:nvPr>
        </p:nvGraphicFramePr>
        <p:xfrm>
          <a:off x="2874041" y="5329318"/>
          <a:ext cx="1374408" cy="521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1669" imgH="279279" progId="Equation.DSMT4">
                  <p:embed/>
                </p:oleObj>
              </mc:Choice>
              <mc:Fallback>
                <p:oleObj name="Equation" r:id="rId8" imgW="761669" imgH="279279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041" y="5329318"/>
                        <a:ext cx="1374408" cy="5213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2">
            <a:extLst>
              <a:ext uri="{FF2B5EF4-FFF2-40B4-BE49-F238E27FC236}">
                <a16:creationId xmlns:a16="http://schemas.microsoft.com/office/drawing/2014/main" id="{D6CEB3A4-ACB9-4AC3-9B27-8596E734A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025" y="4745987"/>
            <a:ext cx="4633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400" b="0" i="0" u="none" strike="noStrike" cap="none" normalizeH="0" baseline="-2500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节点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基态能级不能有简并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Rectangle 34">
            <a:extLst>
              <a:ext uri="{FF2B5EF4-FFF2-40B4-BE49-F238E27FC236}">
                <a16:creationId xmlns:a16="http://schemas.microsoft.com/office/drawing/2014/main" id="{9C1C2193-731B-4FB3-A10F-35D7CD72B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025" y="5947365"/>
            <a:ext cx="59170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el-GR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400" b="0" i="0" u="none" strike="noStrike" cap="none" normalizeH="0" baseline="-2500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越扩展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分布越广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，能量的绝对值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越小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88986E29-87E3-460C-99A4-B10702C54660}"/>
              </a:ext>
            </a:extLst>
          </p:cNvPr>
          <p:cNvSpPr/>
          <p:nvPr/>
        </p:nvSpPr>
        <p:spPr>
          <a:xfrm>
            <a:off x="1168400" y="3726686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B819A6E-678F-480B-BC70-5C2897EDF419}"/>
              </a:ext>
            </a:extLst>
          </p:cNvPr>
          <p:cNvSpPr txBox="1"/>
          <p:nvPr/>
        </p:nvSpPr>
        <p:spPr>
          <a:xfrm>
            <a:off x="1504507" y="3573650"/>
            <a:ext cx="4557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基态波函数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400" b="0" i="0" u="none" strike="noStrike" cap="none" normalizeH="0" baseline="-2500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需要满足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性质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93809674-9C02-4700-887B-46763FC8AD75}"/>
              </a:ext>
            </a:extLst>
          </p:cNvPr>
          <p:cNvSpPr/>
          <p:nvPr/>
        </p:nvSpPr>
        <p:spPr>
          <a:xfrm>
            <a:off x="2456733" y="4436671"/>
            <a:ext cx="184731" cy="1899382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8364086-A211-42D0-BCBB-CABE7ED5D3EA}"/>
              </a:ext>
            </a:extLst>
          </p:cNvPr>
          <p:cNvSpPr txBox="1"/>
          <p:nvPr/>
        </p:nvSpPr>
        <p:spPr>
          <a:xfrm>
            <a:off x="7232494" y="4799415"/>
            <a:ext cx="3212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例：原子的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轨道波函数图像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09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7F4102-D8DB-47BC-9C02-E0B853D9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FB9D6E07-1769-47FB-A4DA-2E1F7AE20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AD2416-48DB-4AD0-80BF-8BA0377AE6E8}"/>
              </a:ext>
            </a:extLst>
          </p:cNvPr>
          <p:cNvSpPr txBox="1"/>
          <p:nvPr/>
        </p:nvSpPr>
        <p:spPr>
          <a:xfrm>
            <a:off x="739627" y="1087901"/>
            <a:ext cx="10712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由于其他的定态波函数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&gt;0)</a:t>
            </a:r>
            <a:r>
              <a:rPr kumimoji="0" lang="zh-CN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对应于变分的极值，不是最小值，无法直接解出</a:t>
            </a:r>
            <a:endParaRPr lang="zh-CN" altLang="en-US" sz="2400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2A2646B-3BA1-4732-8C45-3DCED9C4DC2A}"/>
              </a:ext>
            </a:extLst>
          </p:cNvPr>
          <p:cNvSpPr/>
          <p:nvPr/>
        </p:nvSpPr>
        <p:spPr>
          <a:xfrm>
            <a:off x="893164" y="2022843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CA2E98-97D7-4C66-B9C4-F60C683C9648}"/>
              </a:ext>
            </a:extLst>
          </p:cNvPr>
          <p:cNvSpPr txBox="1"/>
          <p:nvPr/>
        </p:nvSpPr>
        <p:spPr>
          <a:xfrm>
            <a:off x="1224323" y="1893116"/>
            <a:ext cx="3850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加入波函数正交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边界条件</a:t>
            </a:r>
            <a:endParaRPr lang="zh-CN" altLang="en-US" sz="24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1CB0306-6B0F-4398-B200-417B878B3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048113"/>
              </p:ext>
            </p:extLst>
          </p:nvPr>
        </p:nvGraphicFramePr>
        <p:xfrm>
          <a:off x="3798168" y="2534323"/>
          <a:ext cx="4595661" cy="3142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11200" imgH="1574640" progId="Equation.DSMT4">
                  <p:embed/>
                </p:oleObj>
              </mc:Choice>
              <mc:Fallback>
                <p:oleObj name="Equation" r:id="rId2" imgW="2311200" imgH="157464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563D3390-0530-47D8-97B9-497C04C220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8168" y="2534323"/>
                        <a:ext cx="4595661" cy="31429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DCE81092-2F77-431A-9CA9-4A5313433CEA}"/>
              </a:ext>
            </a:extLst>
          </p:cNvPr>
          <p:cNvSpPr txBox="1"/>
          <p:nvPr/>
        </p:nvSpPr>
        <p:spPr>
          <a:xfrm>
            <a:off x="4170725" y="5894685"/>
            <a:ext cx="3850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解出能级</a:t>
            </a:r>
            <a:r>
              <a:rPr kumimoji="0" lang="en-US" altLang="zh-CN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400" b="0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和本征波函数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endParaRPr lang="zh-CN" alt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538586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F644AD-8D66-4621-BE96-21BD63CE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59A47F12-6CDC-47D0-8CDB-4608BC167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DAF140-D7C1-468E-AAE6-0E75035D6FCF}"/>
              </a:ext>
            </a:extLst>
          </p:cNvPr>
          <p:cNvSpPr txBox="1"/>
          <p:nvPr/>
        </p:nvSpPr>
        <p:spPr>
          <a:xfrm>
            <a:off x="756477" y="763114"/>
            <a:ext cx="3847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一维运动的一般性质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3F3B9B62-7086-4B11-9886-FB7E3CFB28D1}"/>
              </a:ext>
            </a:extLst>
          </p:cNvPr>
          <p:cNvSpPr/>
          <p:nvPr/>
        </p:nvSpPr>
        <p:spPr>
          <a:xfrm>
            <a:off x="1227123" y="2405800"/>
            <a:ext cx="234892" cy="3152838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C977B29-496E-4908-A732-363E6F88A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288" y="1984332"/>
            <a:ext cx="9567682" cy="367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一维问题中，所有的离散谱能级均无简并</a:t>
            </a:r>
            <a:endParaRPr kumimoji="0" lang="zh-CN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属于第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个能级</a:t>
            </a:r>
            <a:r>
              <a:rPr kumimoji="0" lang="en-US" altLang="zh-CN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400" b="0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的波函数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，有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的节点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(3)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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为有限值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，即波函数组成离散谱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200000"/>
              </a:lnSpc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(4)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当波函数为连续谱，则有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0&lt;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200000"/>
              </a:lnSpc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，波函数的形式为 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82BE3FBF-D81A-4A09-ACA1-3F6A44959D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741942"/>
              </p:ext>
            </p:extLst>
          </p:nvPr>
        </p:nvGraphicFramePr>
        <p:xfrm>
          <a:off x="5495033" y="5132222"/>
          <a:ext cx="2065577" cy="45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17600" imgH="241300" progId="Equation.DSMT4">
                  <p:embed/>
                </p:oleObj>
              </mc:Choice>
              <mc:Fallback>
                <p:oleObj name="Equation" r:id="rId2" imgW="11176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5033" y="5132222"/>
                        <a:ext cx="2065577" cy="4590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05D28E0-0F3C-441B-A3EA-C80ED3DEF4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855374"/>
              </p:ext>
            </p:extLst>
          </p:nvPr>
        </p:nvGraphicFramePr>
        <p:xfrm>
          <a:off x="5310800" y="657315"/>
          <a:ext cx="3205162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01720" imgH="419040" progId="Equation.DSMT4">
                  <p:embed/>
                </p:oleObj>
              </mc:Choice>
              <mc:Fallback>
                <p:oleObj name="Equation" r:id="rId4" imgW="1701720" imgH="4190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2961AE3-1606-4622-8507-436E7D10A2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800" y="657315"/>
                        <a:ext cx="3205162" cy="792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>
            <a:extLst>
              <a:ext uri="{FF2B5EF4-FFF2-40B4-BE49-F238E27FC236}">
                <a16:creationId xmlns:a16="http://schemas.microsoft.com/office/drawing/2014/main" id="{4E3A1ACE-EA5C-40B4-A0B8-0D9F8DA17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824669"/>
            <a:ext cx="2957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可直接解偏微分方程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2D26F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8502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97D80E-9AB7-4179-8DE2-67856BEC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B98A034B-47E6-4786-9229-DD4283617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A522CC-9AD8-4616-929D-C77C852555E0}"/>
              </a:ext>
            </a:extLst>
          </p:cNvPr>
          <p:cNvSpPr txBox="1"/>
          <p:nvPr/>
        </p:nvSpPr>
        <p:spPr>
          <a:xfrm>
            <a:off x="756477" y="763114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一维无限深势阱</a:t>
            </a:r>
          </a:p>
        </p:txBody>
      </p:sp>
      <p:pic>
        <p:nvPicPr>
          <p:cNvPr id="70660" name="图片 3">
            <a:extLst>
              <a:ext uri="{FF2B5EF4-FFF2-40B4-BE49-F238E27FC236}">
                <a16:creationId xmlns:a16="http://schemas.microsoft.com/office/drawing/2014/main" id="{017AA105-5534-4010-BBD3-9E894B6C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2"/>
          <a:stretch>
            <a:fillRect/>
          </a:stretch>
        </p:blipFill>
        <p:spPr bwMode="auto">
          <a:xfrm>
            <a:off x="8879074" y="885057"/>
            <a:ext cx="2627409" cy="233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D227C38E-904D-46DD-8BAC-D7A58F4A6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571293"/>
              </p:ext>
            </p:extLst>
          </p:nvPr>
        </p:nvGraphicFramePr>
        <p:xfrm>
          <a:off x="1370327" y="1579965"/>
          <a:ext cx="2627409" cy="8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11300" imgH="457200" progId="Equation.DSMT4">
                  <p:embed/>
                </p:oleObj>
              </mc:Choice>
              <mc:Fallback>
                <p:oleObj name="Equation" r:id="rId3" imgW="15113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327" y="1579965"/>
                        <a:ext cx="2627409" cy="8260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EC4042E-3D29-4995-9543-E67EC0D868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429904"/>
              </p:ext>
            </p:extLst>
          </p:nvPr>
        </p:nvGraphicFramePr>
        <p:xfrm>
          <a:off x="4744356" y="1778407"/>
          <a:ext cx="838900" cy="33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2181" imgH="177646" progId="Equation.DSMT4">
                  <p:embed/>
                </p:oleObj>
              </mc:Choice>
              <mc:Fallback>
                <p:oleObj name="Equation" r:id="rId5" imgW="482181" imgH="177646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4356" y="1778407"/>
                        <a:ext cx="838900" cy="333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E44A3E2-CA42-45CB-9AB8-FB5006134C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645904"/>
              </p:ext>
            </p:extLst>
          </p:nvPr>
        </p:nvGraphicFramePr>
        <p:xfrm>
          <a:off x="4727561" y="3644936"/>
          <a:ext cx="2033966" cy="81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393480" progId="Equation.DSMT4">
                  <p:embed/>
                </p:oleObj>
              </mc:Choice>
              <mc:Fallback>
                <p:oleObj name="Equation" r:id="rId7" imgW="1015920" imgH="393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7561" y="3644936"/>
                        <a:ext cx="2033966" cy="813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5">
            <a:extLst>
              <a:ext uri="{FF2B5EF4-FFF2-40B4-BE49-F238E27FC236}">
                <a16:creationId xmlns:a16="http://schemas.microsoft.com/office/drawing/2014/main" id="{DD5C493F-A72E-4F3D-BCE0-39F21AD8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907131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77B360CB-AD7C-4490-B596-7C22359F6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455" y="2916785"/>
            <a:ext cx="46682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0&lt;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区域内，薛定谔方程化为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17B5B0D-D18C-4C64-8C2B-3FFE5096B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4709031"/>
            <a:ext cx="6955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属于二阶齐次常微分方程，故得到该方程的通解为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4739A56-2A16-41BF-A078-FC2D439175F0}"/>
              </a:ext>
            </a:extLst>
          </p:cNvPr>
          <p:cNvSpPr/>
          <p:nvPr/>
        </p:nvSpPr>
        <p:spPr>
          <a:xfrm>
            <a:off x="5838721" y="1865186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93CC656-C5BE-4B13-AB1C-25FD9EADED59}"/>
              </a:ext>
            </a:extLst>
          </p:cNvPr>
          <p:cNvSpPr txBox="1"/>
          <p:nvPr/>
        </p:nvSpPr>
        <p:spPr>
          <a:xfrm>
            <a:off x="6218923" y="1722260"/>
            <a:ext cx="2469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2400" b="0" i="0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一维无限深势阱</a:t>
            </a:r>
            <a:endParaRPr lang="zh-CN" altLang="en-US" sz="2400" dirty="0">
              <a:solidFill>
                <a:srgbClr val="2D26F6"/>
              </a:solidFill>
            </a:endParaRPr>
          </a:p>
        </p:txBody>
      </p:sp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E1B773E6-5679-4D33-89ED-150B26D0F5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206653"/>
              </p:ext>
            </p:extLst>
          </p:nvPr>
        </p:nvGraphicFramePr>
        <p:xfrm>
          <a:off x="4669965" y="5606622"/>
          <a:ext cx="2337511" cy="555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79032" imgH="253890" progId="Equation.DSMT4">
                  <p:embed/>
                </p:oleObj>
              </mc:Choice>
              <mc:Fallback>
                <p:oleObj name="Equation" r:id="rId9" imgW="1079032" imgH="25389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BE5FD0CA-0C1E-4AEB-A181-5EBC520503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9965" y="5606622"/>
                        <a:ext cx="2337511" cy="5558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A63FA2B8-88DB-42D7-9B37-BDF15E606C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995522"/>
              </p:ext>
            </p:extLst>
          </p:nvPr>
        </p:nvGraphicFramePr>
        <p:xfrm>
          <a:off x="8456193" y="5428067"/>
          <a:ext cx="1356821" cy="862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10891" imgH="431613" progId="Equation.DSMT4">
                  <p:embed/>
                </p:oleObj>
              </mc:Choice>
              <mc:Fallback>
                <p:oleObj name="Equation" r:id="rId11" imgW="710891" imgH="431613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7C2F308D-29FB-42AE-A4BE-B4F9C09FBD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6193" y="5428067"/>
                        <a:ext cx="1356821" cy="8622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32">
            <a:extLst>
              <a:ext uri="{FF2B5EF4-FFF2-40B4-BE49-F238E27FC236}">
                <a16:creationId xmlns:a16="http://schemas.microsoft.com/office/drawing/2014/main" id="{0A90DD04-604C-4AD7-90C6-7B1794C8D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468" y="5628375"/>
            <a:ext cx="8002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</a:t>
            </a:r>
          </a:p>
        </p:txBody>
      </p:sp>
    </p:spTree>
    <p:extLst>
      <p:ext uri="{BB962C8B-B14F-4D97-AF65-F5344CB8AC3E}">
        <p14:creationId xmlns:p14="http://schemas.microsoft.com/office/powerpoint/2010/main" val="1801080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97D80E-9AB7-4179-8DE2-67856BEC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B98A034B-47E6-4786-9229-DD4283617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A522CC-9AD8-4616-929D-C77C852555E0}"/>
              </a:ext>
            </a:extLst>
          </p:cNvPr>
          <p:cNvSpPr txBox="1"/>
          <p:nvPr/>
        </p:nvSpPr>
        <p:spPr>
          <a:xfrm>
            <a:off x="756477" y="763114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一维无限深势阱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213FD3B-9001-4AB9-8B06-BB316D40E273}"/>
              </a:ext>
            </a:extLst>
          </p:cNvPr>
          <p:cNvGrpSpPr/>
          <p:nvPr/>
        </p:nvGrpSpPr>
        <p:grpSpPr>
          <a:xfrm>
            <a:off x="8417653" y="1033399"/>
            <a:ext cx="2857500" cy="4791202"/>
            <a:chOff x="892418" y="1642306"/>
            <a:chExt cx="2857500" cy="47912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5DA4860-F0DC-47E2-B313-3DDF41A5C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418" y="1642306"/>
              <a:ext cx="2857500" cy="266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5F285B0-B947-4387-ADA2-3904B8AA339F}"/>
                </a:ext>
              </a:extLst>
            </p:cNvPr>
            <p:cNvSpPr txBox="1"/>
            <p:nvPr/>
          </p:nvSpPr>
          <p:spPr>
            <a:xfrm>
              <a:off x="1856007" y="446622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波函数的实部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A6F0703-B497-433F-ABAD-341B39CF164B}"/>
                </a:ext>
              </a:extLst>
            </p:cNvPr>
            <p:cNvCxnSpPr/>
            <p:nvPr/>
          </p:nvCxnSpPr>
          <p:spPr>
            <a:xfrm>
              <a:off x="1174536" y="4666277"/>
              <a:ext cx="612357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D61910-E7AB-42DD-A662-51460273242C}"/>
                </a:ext>
              </a:extLst>
            </p:cNvPr>
            <p:cNvSpPr txBox="1"/>
            <p:nvPr/>
          </p:nvSpPr>
          <p:spPr>
            <a:xfrm>
              <a:off x="1856007" y="4954378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波函数的虚部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1BB28A7-E95D-470F-A9D4-AD8600FA9B16}"/>
                </a:ext>
              </a:extLst>
            </p:cNvPr>
            <p:cNvCxnSpPr/>
            <p:nvPr/>
          </p:nvCxnSpPr>
          <p:spPr>
            <a:xfrm>
              <a:off x="1174536" y="5154433"/>
              <a:ext cx="612357" cy="0"/>
            </a:xfrm>
            <a:prstGeom prst="line">
              <a:avLst/>
            </a:prstGeom>
            <a:ln w="28575">
              <a:solidFill>
                <a:srgbClr val="FF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7383B37-F11F-4722-A0DC-8FFB086C5127}"/>
                </a:ext>
              </a:extLst>
            </p:cNvPr>
            <p:cNvSpPr txBox="1"/>
            <p:nvPr/>
          </p:nvSpPr>
          <p:spPr>
            <a:xfrm>
              <a:off x="1482669" y="5472219"/>
              <a:ext cx="1935145" cy="961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B~D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：本征态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E~F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：非本征态</a:t>
              </a:r>
            </a:p>
          </p:txBody>
        </p:sp>
      </p:grp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499ED0BE-AB87-467E-808F-3D6266255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672763"/>
              </p:ext>
            </p:extLst>
          </p:nvPr>
        </p:nvGraphicFramePr>
        <p:xfrm>
          <a:off x="5578336" y="1656219"/>
          <a:ext cx="798022" cy="43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0835" imgH="203112" progId="Equation.DSMT4">
                  <p:embed/>
                </p:oleObj>
              </mc:Choice>
              <mc:Fallback>
                <p:oleObj name="Equation" r:id="rId3" imgW="380835" imgH="203112" progId="Equation.DSMT4">
                  <p:embed/>
                  <p:pic>
                    <p:nvPicPr>
                      <p:cNvPr id="70664" name="对象 70663">
                        <a:extLst>
                          <a:ext uri="{FF2B5EF4-FFF2-40B4-BE49-F238E27FC236}">
                            <a16:creationId xmlns:a16="http://schemas.microsoft.com/office/drawing/2014/main" id="{4A8BF4F3-B5EA-4A0E-AD34-36784E2F06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8336" y="1656219"/>
                        <a:ext cx="798022" cy="434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7DF01A00-348D-4EFE-83C0-CF73D00E04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733257"/>
              </p:ext>
            </p:extLst>
          </p:nvPr>
        </p:nvGraphicFramePr>
        <p:xfrm>
          <a:off x="2788877" y="2404728"/>
          <a:ext cx="4475523" cy="535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920" imgH="253800" progId="Equation.DSMT4">
                  <p:embed/>
                </p:oleObj>
              </mc:Choice>
              <mc:Fallback>
                <p:oleObj name="Equation" r:id="rId5" imgW="2158920" imgH="253800" progId="Equation.DSMT4">
                  <p:embed/>
                  <p:pic>
                    <p:nvPicPr>
                      <p:cNvPr id="70665" name="对象 70664">
                        <a:extLst>
                          <a:ext uri="{FF2B5EF4-FFF2-40B4-BE49-F238E27FC236}">
                            <a16:creationId xmlns:a16="http://schemas.microsoft.com/office/drawing/2014/main" id="{CE06AF02-9F02-43DB-8FDF-D215EEB948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8877" y="2404728"/>
                        <a:ext cx="4475523" cy="5350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54C69B1C-1A0E-44FC-807B-8B193625B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159614"/>
              </p:ext>
            </p:extLst>
          </p:nvPr>
        </p:nvGraphicFramePr>
        <p:xfrm>
          <a:off x="1387390" y="3270133"/>
          <a:ext cx="1271920" cy="808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0891" imgH="431613" progId="Equation.DSMT4">
                  <p:embed/>
                </p:oleObj>
              </mc:Choice>
              <mc:Fallback>
                <p:oleObj name="Equation" r:id="rId7" imgW="710891" imgH="431613" progId="Equation.DSMT4">
                  <p:embed/>
                  <p:pic>
                    <p:nvPicPr>
                      <p:cNvPr id="70666" name="对象 70665">
                        <a:extLst>
                          <a:ext uri="{FF2B5EF4-FFF2-40B4-BE49-F238E27FC236}">
                            <a16:creationId xmlns:a16="http://schemas.microsoft.com/office/drawing/2014/main" id="{1F955141-08F4-49C3-8EF9-5FF79F901D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390" y="3270133"/>
                        <a:ext cx="1271920" cy="808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FF43309D-E06E-4F19-B2CB-5A1AE01520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279215"/>
              </p:ext>
            </p:extLst>
          </p:nvPr>
        </p:nvGraphicFramePr>
        <p:xfrm>
          <a:off x="3362822" y="3507083"/>
          <a:ext cx="1093235" cy="386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20248" imgH="177646" progId="Equation.DSMT4">
                  <p:embed/>
                </p:oleObj>
              </mc:Choice>
              <mc:Fallback>
                <p:oleObj name="Equation" r:id="rId9" imgW="520248" imgH="177646" progId="Equation.DSMT4">
                  <p:embed/>
                  <p:pic>
                    <p:nvPicPr>
                      <p:cNvPr id="70667" name="对象 70666">
                        <a:extLst>
                          <a:ext uri="{FF2B5EF4-FFF2-40B4-BE49-F238E27FC236}">
                            <a16:creationId xmlns:a16="http://schemas.microsoft.com/office/drawing/2014/main" id="{33287E0A-8EAF-42B4-940E-2EDD9E8DE9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822" y="3507083"/>
                        <a:ext cx="1093235" cy="3866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36BADC43-4302-4B0A-83E3-CFA70516C7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520033"/>
              </p:ext>
            </p:extLst>
          </p:nvPr>
        </p:nvGraphicFramePr>
        <p:xfrm>
          <a:off x="1466415" y="4348886"/>
          <a:ext cx="4427992" cy="1948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146300" imgH="914400" progId="Equation.DSMT4">
                  <p:embed/>
                </p:oleObj>
              </mc:Choice>
              <mc:Fallback>
                <p:oleObj name="Equation" r:id="rId11" imgW="2146300" imgH="914400" progId="Equation.DSMT4">
                  <p:embed/>
                  <p:pic>
                    <p:nvPicPr>
                      <p:cNvPr id="70668" name="对象 70667">
                        <a:extLst>
                          <a:ext uri="{FF2B5EF4-FFF2-40B4-BE49-F238E27FC236}">
                            <a16:creationId xmlns:a16="http://schemas.microsoft.com/office/drawing/2014/main" id="{E65CF7B3-5E4D-4F5E-9EFC-DCBADCB035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15" y="4348886"/>
                        <a:ext cx="4427992" cy="19483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31">
            <a:extLst>
              <a:ext uri="{FF2B5EF4-FFF2-40B4-BE49-F238E27FC236}">
                <a16:creationId xmlns:a16="http://schemas.microsoft.com/office/drawing/2014/main" id="{8CF1D0E1-C674-4339-A420-C33A03291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162638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77AFF716-4B32-4D92-93F0-7FB598FB3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592" y="1656219"/>
            <a:ext cx="44967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</a:t>
            </a:r>
            <a:r>
              <a:rPr kumimoji="0" lang="en-US" altLang="zh-CN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r>
              <a: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处，存在边界条件</a:t>
            </a: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B22FFFE8-3711-439D-923E-0427F6907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677" y="3474784"/>
            <a:ext cx="6849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把       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代入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解得能量和波函数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730DD9-BA72-42D6-9F66-CE8E83B77F7C}"/>
              </a:ext>
            </a:extLst>
          </p:cNvPr>
          <p:cNvSpPr txBox="1"/>
          <p:nvPr/>
        </p:nvSpPr>
        <p:spPr>
          <a:xfrm>
            <a:off x="5578336" y="5122222"/>
            <a:ext cx="3136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注：</a:t>
            </a:r>
            <a:r>
              <a:rPr kumimoji="0" lang="en-US" altLang="zh-CN" sz="18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0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时将有波函数 </a:t>
            </a:r>
            <a:r>
              <a:rPr kumimoji="0" lang="el-GR" altLang="zh-CN" sz="18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18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≡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967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71C5CA-1B26-4891-9C0E-6BA5EF30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F78B135F-2441-4F6A-B90C-2C7E71BE1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58AB5B-E1BA-4D26-BE9F-C2E1EAD24F4F}"/>
              </a:ext>
            </a:extLst>
          </p:cNvPr>
          <p:cNvSpPr txBox="1"/>
          <p:nvPr/>
        </p:nvSpPr>
        <p:spPr>
          <a:xfrm>
            <a:off x="756477" y="763114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一维线性谐振子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5741250-A7C3-4EBA-AC9F-9D544132ED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033056"/>
              </p:ext>
            </p:extLst>
          </p:nvPr>
        </p:nvGraphicFramePr>
        <p:xfrm>
          <a:off x="5002900" y="705394"/>
          <a:ext cx="1862370" cy="744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6000" imgH="393700" progId="Equation.DSMT4">
                  <p:embed/>
                </p:oleObj>
              </mc:Choice>
              <mc:Fallback>
                <p:oleObj name="Equation" r:id="rId2" imgW="1016000" imgH="393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2900" y="705394"/>
                        <a:ext cx="1862370" cy="7449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59F7F0-AA44-4996-AE49-8BDE3FA570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737110"/>
              </p:ext>
            </p:extLst>
          </p:nvPr>
        </p:nvGraphicFramePr>
        <p:xfrm>
          <a:off x="5259510" y="1614418"/>
          <a:ext cx="2350163" cy="830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500" imgH="419100" progId="Equation.DSMT4">
                  <p:embed/>
                </p:oleObj>
              </mc:Choice>
              <mc:Fallback>
                <p:oleObj name="Equation" r:id="rId4" imgW="1206500" imgH="419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9510" y="1614418"/>
                        <a:ext cx="2350163" cy="8309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6A1B767-263D-444C-B9B9-95C5D56FE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049354"/>
              </p:ext>
            </p:extLst>
          </p:nvPr>
        </p:nvGraphicFramePr>
        <p:xfrm>
          <a:off x="3439099" y="2610445"/>
          <a:ext cx="3775313" cy="838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0" imgH="419100" progId="Equation.DSMT4">
                  <p:embed/>
                </p:oleObj>
              </mc:Choice>
              <mc:Fallback>
                <p:oleObj name="Equation" r:id="rId6" imgW="19050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9099" y="2610445"/>
                        <a:ext cx="3775313" cy="8389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11D3887-0A2D-4638-9CB2-D9D4026665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105324"/>
              </p:ext>
            </p:extLst>
          </p:nvPr>
        </p:nvGraphicFramePr>
        <p:xfrm>
          <a:off x="1114425" y="4462463"/>
          <a:ext cx="6334125" cy="189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54200" imgH="1015920" progId="Equation.DSMT4">
                  <p:embed/>
                </p:oleObj>
              </mc:Choice>
              <mc:Fallback>
                <p:oleObj name="Equation" r:id="rId8" imgW="3454200" imgH="10159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4462463"/>
                        <a:ext cx="6334125" cy="1893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>
            <a:extLst>
              <a:ext uri="{FF2B5EF4-FFF2-40B4-BE49-F238E27FC236}">
                <a16:creationId xmlns:a16="http://schemas.microsoft.com/office/drawing/2014/main" id="{11A140D2-4B8F-4FB1-8315-A8E41E6D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0557" y="18808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0CFAB94D-C59E-4D21-9E6A-ADEEEAF3A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15" y="1774257"/>
            <a:ext cx="41857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因此，线性振子的哈密顿量为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56DE79D0-14A2-48B9-B06B-DC29910CE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73" y="2812167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薛定谔方程为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B589093-A47B-4DF9-A260-9D0FAF5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611" y="3725400"/>
            <a:ext cx="35702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解得能量和波函数分别为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218FEC2D-3FA3-46F0-9889-A8703F5CCC92}"/>
              </a:ext>
            </a:extLst>
          </p:cNvPr>
          <p:cNvSpPr/>
          <p:nvPr/>
        </p:nvSpPr>
        <p:spPr>
          <a:xfrm>
            <a:off x="967704" y="3855127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CBEA906-2EA5-4736-8142-8FCD54EF97CF}"/>
              </a:ext>
            </a:extLst>
          </p:cNvPr>
          <p:cNvGrpSpPr/>
          <p:nvPr/>
        </p:nvGrpSpPr>
        <p:grpSpPr>
          <a:xfrm>
            <a:off x="7717872" y="1024724"/>
            <a:ext cx="3967993" cy="4954888"/>
            <a:chOff x="7759816" y="1024724"/>
            <a:chExt cx="3967993" cy="4954888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F28C940-E33A-4A00-9446-9170144B5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740" y="1024724"/>
              <a:ext cx="2857500" cy="3552825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614C3EF-73F2-4B0D-8723-C6365C384769}"/>
                </a:ext>
              </a:extLst>
            </p:cNvPr>
            <p:cNvSpPr txBox="1"/>
            <p:nvPr/>
          </p:nvSpPr>
          <p:spPr>
            <a:xfrm>
              <a:off x="8813812" y="4679769"/>
              <a:ext cx="2047355" cy="961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C~F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：本征态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G~H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：非本征态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6304A8A-6148-4124-9C8A-934ED2541516}"/>
                </a:ext>
              </a:extLst>
            </p:cNvPr>
            <p:cNvSpPr txBox="1"/>
            <p:nvPr/>
          </p:nvSpPr>
          <p:spPr>
            <a:xfrm>
              <a:off x="7759816" y="5641058"/>
              <a:ext cx="39679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为相干态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近似于经典轨道的量子态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210CB26-303C-4897-A2DF-FF94C9492491}"/>
              </a:ext>
            </a:extLst>
          </p:cNvPr>
          <p:cNvCxnSpPr>
            <a:cxnSpLocks/>
          </p:cNvCxnSpPr>
          <p:nvPr/>
        </p:nvCxnSpPr>
        <p:spPr>
          <a:xfrm>
            <a:off x="4240421" y="6356350"/>
            <a:ext cx="140497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196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71C5CA-1B26-4891-9C0E-6BA5EF30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F78B135F-2441-4F6A-B90C-2C7E71BE1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58AB5B-E1BA-4D26-BE9F-C2E1EAD24F4F}"/>
              </a:ext>
            </a:extLst>
          </p:cNvPr>
          <p:cNvSpPr txBox="1"/>
          <p:nvPr/>
        </p:nvSpPr>
        <p:spPr>
          <a:xfrm>
            <a:off x="756477" y="763114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一维线性谐振子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B738F3D-5EE1-425D-AB8A-5D0C99839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547464"/>
              </p:ext>
            </p:extLst>
          </p:nvPr>
        </p:nvGraphicFramePr>
        <p:xfrm>
          <a:off x="718720" y="2158826"/>
          <a:ext cx="5976066" cy="931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63760" imgH="507960" progId="Equation.DSMT4">
                  <p:embed/>
                </p:oleObj>
              </mc:Choice>
              <mc:Fallback>
                <p:oleObj name="Equation" r:id="rId2" imgW="3263760" imgH="5079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8F7D5A4-F09D-41C9-976A-00CDC4964A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720" y="2158826"/>
                        <a:ext cx="5976066" cy="9312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F334230-9C3E-43AE-8447-92E7552D3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776689"/>
              </p:ext>
            </p:extLst>
          </p:nvPr>
        </p:nvGraphicFramePr>
        <p:xfrm>
          <a:off x="2274888" y="4167188"/>
          <a:ext cx="2486025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280" imgH="965160" progId="Equation.DSMT4">
                  <p:embed/>
                </p:oleObj>
              </mc:Choice>
              <mc:Fallback>
                <p:oleObj name="Equation" r:id="rId4" imgW="1295280" imgH="96516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89DCE902-37C9-4B0C-A744-66D394B380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888" y="4167188"/>
                        <a:ext cx="2486025" cy="1927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3">
            <a:extLst>
              <a:ext uri="{FF2B5EF4-FFF2-40B4-BE49-F238E27FC236}">
                <a16:creationId xmlns:a16="http://schemas.microsoft.com/office/drawing/2014/main" id="{DE76CF8B-9FAE-4158-AE6D-1D231BF4F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97" y="3462214"/>
            <a:ext cx="48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特别地，基态能量和波函数分别为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21576-EB1A-43E0-B35B-9BCD9A73E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355" y="5867013"/>
            <a:ext cx="44935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一维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谐振子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</a:t>
            </a:r>
            <a:r>
              <a:rPr kumimoji="0" lang="zh-CN" altLang="zh-CN" sz="2400" i="0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零点振动能</a:t>
            </a:r>
            <a:endParaRPr kumimoji="0" lang="en-US" altLang="zh-CN" sz="2400" i="0" strike="noStrike" cap="none" normalizeH="0" baseline="0" dirty="0">
              <a:ln>
                <a:noFill/>
              </a:ln>
              <a:solidFill>
                <a:srgbClr val="2D26F6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897748-A2A1-4D24-B3A9-015260A47FBF}"/>
              </a:ext>
            </a:extLst>
          </p:cNvPr>
          <p:cNvSpPr txBox="1"/>
          <p:nvPr/>
        </p:nvSpPr>
        <p:spPr>
          <a:xfrm>
            <a:off x="2935422" y="1613083"/>
            <a:ext cx="1723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D26F6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厄米多项式</a:t>
            </a:r>
            <a:endParaRPr lang="zh-CN" altLang="en-US" sz="2400" dirty="0">
              <a:solidFill>
                <a:srgbClr val="2D26F6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6FC1CCC-1E83-41E7-949B-16F399D70E83}"/>
              </a:ext>
            </a:extLst>
          </p:cNvPr>
          <p:cNvGrpSpPr/>
          <p:nvPr/>
        </p:nvGrpSpPr>
        <p:grpSpPr>
          <a:xfrm>
            <a:off x="6855920" y="667109"/>
            <a:ext cx="4801315" cy="4463691"/>
            <a:chOff x="6855920" y="667109"/>
            <a:chExt cx="4801315" cy="446369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730413E-F7AB-481B-A5BA-9F003F9B2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2" r="7244"/>
            <a:stretch/>
          </p:blipFill>
          <p:spPr>
            <a:xfrm>
              <a:off x="6855921" y="667109"/>
              <a:ext cx="4801314" cy="43891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01494BB-3A13-4611-8AD4-B3E6017032C2}"/>
                </a:ext>
              </a:extLst>
            </p:cNvPr>
            <p:cNvSpPr txBox="1"/>
            <p:nvPr/>
          </p:nvSpPr>
          <p:spPr>
            <a:xfrm>
              <a:off x="6855921" y="1210195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6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3246C4F-68AB-4B90-AF19-5FAD1CF57C60}"/>
                </a:ext>
              </a:extLst>
            </p:cNvPr>
            <p:cNvSpPr txBox="1"/>
            <p:nvPr/>
          </p:nvSpPr>
          <p:spPr>
            <a:xfrm>
              <a:off x="6855921" y="1736194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5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0ABCFB-F8F3-406B-A4F3-32E5295569BC}"/>
                </a:ext>
              </a:extLst>
            </p:cNvPr>
            <p:cNvSpPr txBox="1"/>
            <p:nvPr/>
          </p:nvSpPr>
          <p:spPr>
            <a:xfrm>
              <a:off x="6855921" y="2190247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4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C197BD8-6836-4EEF-8A8C-6554D9B26B14}"/>
                </a:ext>
              </a:extLst>
            </p:cNvPr>
            <p:cNvSpPr txBox="1"/>
            <p:nvPr/>
          </p:nvSpPr>
          <p:spPr>
            <a:xfrm>
              <a:off x="6855920" y="2671026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3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C4AA3E9-C41C-4904-A4A6-68816FC1793B}"/>
                </a:ext>
              </a:extLst>
            </p:cNvPr>
            <p:cNvSpPr txBox="1"/>
            <p:nvPr/>
          </p:nvSpPr>
          <p:spPr>
            <a:xfrm>
              <a:off x="6855920" y="3166357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A7DD767-1A33-4DA7-9092-2C45CA2D850E}"/>
                </a:ext>
              </a:extLst>
            </p:cNvPr>
            <p:cNvSpPr txBox="1"/>
            <p:nvPr/>
          </p:nvSpPr>
          <p:spPr>
            <a:xfrm>
              <a:off x="6855920" y="3661688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1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A0DE16-5AB7-4F55-B7C9-077612F43049}"/>
                </a:ext>
              </a:extLst>
            </p:cNvPr>
            <p:cNvSpPr txBox="1"/>
            <p:nvPr/>
          </p:nvSpPr>
          <p:spPr>
            <a:xfrm>
              <a:off x="6855920" y="4142467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0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948DC7B-9F20-4A03-A743-E073DE776EC2}"/>
                </a:ext>
              </a:extLst>
            </p:cNvPr>
            <p:cNvSpPr txBox="1"/>
            <p:nvPr/>
          </p:nvSpPr>
          <p:spPr>
            <a:xfrm>
              <a:off x="8688954" y="871641"/>
              <a:ext cx="113524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ψ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5D331CB-725C-4A65-9D7F-3D16540E71DC}"/>
                </a:ext>
              </a:extLst>
            </p:cNvPr>
            <p:cNvSpPr txBox="1"/>
            <p:nvPr/>
          </p:nvSpPr>
          <p:spPr>
            <a:xfrm>
              <a:off x="9079216" y="4792246"/>
              <a:ext cx="27603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2349B35E-CD78-4532-BCF8-A199E15D13E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7906299"/>
                </p:ext>
              </p:extLst>
            </p:nvPr>
          </p:nvGraphicFramePr>
          <p:xfrm>
            <a:off x="7159849" y="731631"/>
            <a:ext cx="1220850" cy="488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016000" imgH="393700" progId="Equation.DSMT4">
                    <p:embed/>
                  </p:oleObj>
                </mc:Choice>
                <mc:Fallback>
                  <p:oleObj name="Equation" r:id="rId7" imgW="1016000" imgH="393700" progId="Equation.DSMT4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45741250-A7C3-4EBA-AC9F-9D544132ED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9849" y="731631"/>
                          <a:ext cx="1220850" cy="48834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6AEB7CE-AD5C-417A-8B2E-0E8023C02A0E}"/>
                </a:ext>
              </a:extLst>
            </p:cNvPr>
            <p:cNvSpPr txBox="1"/>
            <p:nvPr/>
          </p:nvSpPr>
          <p:spPr>
            <a:xfrm>
              <a:off x="10972130" y="871641"/>
              <a:ext cx="37863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16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735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5ACF88-5ADA-4487-A214-8317F3D0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33AD5597-6D5F-4C31-97E8-27CB37337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A6F7C3-7272-4936-ADFA-AF8B18067D41}"/>
              </a:ext>
            </a:extLst>
          </p:cNvPr>
          <p:cNvSpPr txBox="1"/>
          <p:nvPr/>
        </p:nvSpPr>
        <p:spPr>
          <a:xfrm>
            <a:off x="756477" y="76311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一维均匀场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D016055-16EC-44FA-A211-35D3C3848C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268489"/>
              </p:ext>
            </p:extLst>
          </p:nvPr>
        </p:nvGraphicFramePr>
        <p:xfrm>
          <a:off x="10117138" y="746125"/>
          <a:ext cx="15128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760" imgH="203040" progId="Equation.DSMT4">
                  <p:embed/>
                </p:oleObj>
              </mc:Choice>
              <mc:Fallback>
                <p:oleObj name="Equation" r:id="rId2" imgW="76176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7138" y="746125"/>
                        <a:ext cx="1512887" cy="40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99E7C06-81DE-4352-A763-B26EDF3B86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718132"/>
              </p:ext>
            </p:extLst>
          </p:nvPr>
        </p:nvGraphicFramePr>
        <p:xfrm>
          <a:off x="4444481" y="1430174"/>
          <a:ext cx="3303038" cy="911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6700" imgH="419100" progId="Equation.DSMT4">
                  <p:embed/>
                </p:oleObj>
              </mc:Choice>
              <mc:Fallback>
                <p:oleObj name="Equation" r:id="rId4" imgW="15367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4481" y="1430174"/>
                        <a:ext cx="3303038" cy="9111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6B38C6C-CABF-410E-A3DB-4965C0F50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816119"/>
              </p:ext>
            </p:extLst>
          </p:nvPr>
        </p:nvGraphicFramePr>
        <p:xfrm>
          <a:off x="3306943" y="3052138"/>
          <a:ext cx="2504428" cy="985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33500" imgH="520700" progId="Equation.DSMT4">
                  <p:embed/>
                </p:oleObj>
              </mc:Choice>
              <mc:Fallback>
                <p:oleObj name="Equation" r:id="rId6" imgW="1333500" imgH="520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943" y="3052138"/>
                        <a:ext cx="2504428" cy="9851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5043D72-1A75-42E9-BB23-E678BC496F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162757"/>
              </p:ext>
            </p:extLst>
          </p:nvPr>
        </p:nvGraphicFramePr>
        <p:xfrm>
          <a:off x="6462158" y="3346281"/>
          <a:ext cx="1523497" cy="485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1669" imgH="228501" progId="Equation.DSMT4">
                  <p:embed/>
                </p:oleObj>
              </mc:Choice>
              <mc:Fallback>
                <p:oleObj name="Equation" r:id="rId8" imgW="761669" imgH="228501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2158" y="3346281"/>
                        <a:ext cx="1523497" cy="4859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>
            <a:extLst>
              <a:ext uri="{FF2B5EF4-FFF2-40B4-BE49-F238E27FC236}">
                <a16:creationId xmlns:a16="http://schemas.microsoft.com/office/drawing/2014/main" id="{DD19FE00-BED6-48D3-861E-A72169017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862" y="805561"/>
            <a:ext cx="51090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对于带电粒子在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均匀电场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中的运动：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D2C45855-B26A-4CF3-A1C6-659B6CE1C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661" y="2515122"/>
            <a:ext cx="89082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显然，均匀场的粒子能谱为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连续谱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，无能级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，因此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作变量代换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595D1C46-11F1-4C05-93D7-763F0D806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494" y="1647739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薛定谔方程为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493AD72-227E-4357-B32F-41BC731A0915}"/>
              </a:ext>
            </a:extLst>
          </p:cNvPr>
          <p:cNvSpPr/>
          <p:nvPr/>
        </p:nvSpPr>
        <p:spPr>
          <a:xfrm>
            <a:off x="6003311" y="3525874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1818C20F-DF55-422D-9AE9-8593A58D6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761780"/>
              </p:ext>
            </p:extLst>
          </p:nvPr>
        </p:nvGraphicFramePr>
        <p:xfrm>
          <a:off x="5041899" y="4906252"/>
          <a:ext cx="21082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54080" imgH="253800" progId="Equation.DSMT4">
                  <p:embed/>
                </p:oleObj>
              </mc:Choice>
              <mc:Fallback>
                <p:oleObj name="Equation" r:id="rId10" imgW="1054080" imgH="2538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5043D72-1A75-42E9-BB23-E678BC496F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899" y="4906252"/>
                        <a:ext cx="2108200" cy="5413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0">
            <a:extLst>
              <a:ext uri="{FF2B5EF4-FFF2-40B4-BE49-F238E27FC236}">
                <a16:creationId xmlns:a16="http://schemas.microsoft.com/office/drawing/2014/main" id="{FD1F5716-094C-41F8-BF4F-E5936F92C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328" y="4222888"/>
            <a:ext cx="100848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此时方程已不含能量，要使方程的解满足有限性等必需条件，其形式应为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676A4452-5DE0-49EB-AA92-C591A069A5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264550"/>
              </p:ext>
            </p:extLst>
          </p:nvPr>
        </p:nvGraphicFramePr>
        <p:xfrm>
          <a:off x="4050559" y="5600661"/>
          <a:ext cx="4006752" cy="903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93680" imgH="431640" progId="Equation.DSMT4">
                  <p:embed/>
                </p:oleObj>
              </mc:Choice>
              <mc:Fallback>
                <p:oleObj name="Equation" r:id="rId12" imgW="1993680" imgH="4316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C3214B1-9499-4743-96B1-4F8718DEA6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0559" y="5600661"/>
                        <a:ext cx="4006752" cy="9035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880AFF08-99B7-4091-93EC-947D4D996A82}"/>
              </a:ext>
            </a:extLst>
          </p:cNvPr>
          <p:cNvSpPr txBox="1"/>
          <p:nvPr/>
        </p:nvSpPr>
        <p:spPr>
          <a:xfrm>
            <a:off x="8243270" y="5821606"/>
            <a:ext cx="1441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艾里函数</a:t>
            </a:r>
            <a:endParaRPr lang="zh-CN" altLang="en-US" sz="24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DBFBD3A-EC83-4553-9E96-34288E12FAE4}"/>
              </a:ext>
            </a:extLst>
          </p:cNvPr>
          <p:cNvCxnSpPr>
            <a:cxnSpLocks/>
          </p:cNvCxnSpPr>
          <p:nvPr/>
        </p:nvCxnSpPr>
        <p:spPr>
          <a:xfrm>
            <a:off x="6316910" y="5433204"/>
            <a:ext cx="72145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F768CE42-410A-4121-89BE-2B3B209248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9299" y="363447"/>
            <a:ext cx="2271536" cy="178969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C66429B-21C5-42EF-86B5-B8BD894D5DBD}"/>
              </a:ext>
            </a:extLst>
          </p:cNvPr>
          <p:cNvSpPr txBox="1"/>
          <p:nvPr/>
        </p:nvSpPr>
        <p:spPr>
          <a:xfrm>
            <a:off x="8418354" y="1668409"/>
            <a:ext cx="1354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为电场力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E0F4F8-E3E0-4780-B90B-664B4180B960}"/>
              </a:ext>
            </a:extLst>
          </p:cNvPr>
          <p:cNvSpPr txBox="1"/>
          <p:nvPr/>
        </p:nvSpPr>
        <p:spPr>
          <a:xfrm>
            <a:off x="8144085" y="3415883"/>
            <a:ext cx="34859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注：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艾里方程</a:t>
            </a:r>
            <a:r>
              <a:rPr kumimoji="0" lang="en-US" altLang="zh-CN" sz="1600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斯托克斯方程</a:t>
            </a:r>
            <a:r>
              <a:rPr kumimoji="0" lang="en-US" altLang="zh-CN" sz="1600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1838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34A34D-6508-4854-8566-A0CFD05621E7}"/>
                  </a:ext>
                </a:extLst>
              </p:cNvPr>
              <p:cNvSpPr txBox="1"/>
              <p:nvPr/>
            </p:nvSpPr>
            <p:spPr>
              <a:xfrm>
                <a:off x="9339812" y="3726787"/>
                <a:ext cx="1284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34A34D-6508-4854-8566-A0CFD0562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812" y="3726787"/>
                <a:ext cx="1284775" cy="276999"/>
              </a:xfrm>
              <a:prstGeom prst="rect">
                <a:avLst/>
              </a:prstGeom>
              <a:blipFill>
                <a:blip r:embed="rId16"/>
                <a:stretch>
                  <a:fillRect l="-4265" r="-4265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94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1EBD5A-3F08-40B8-8B9D-20F62B95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51CC39-85CC-4FDD-A1AF-72DBE66A3F03}"/>
              </a:ext>
            </a:extLst>
          </p:cNvPr>
          <p:cNvSpPr txBox="1"/>
          <p:nvPr/>
        </p:nvSpPr>
        <p:spPr>
          <a:xfrm>
            <a:off x="1215267" y="7059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光的波粒二象性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5A303B-5387-48A2-8263-04AD453AB562}"/>
              </a:ext>
            </a:extLst>
          </p:cNvPr>
          <p:cNvSpPr txBox="1"/>
          <p:nvPr/>
        </p:nvSpPr>
        <p:spPr>
          <a:xfrm>
            <a:off x="1215267" y="647110"/>
            <a:ext cx="4880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光电效应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光的微粒性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F9F472-E5C3-47A0-B4B8-27CC6451F6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7" y="1450521"/>
            <a:ext cx="3482931" cy="29523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DB283D-52F6-4C0C-96A9-09C3D319D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178" y="3814653"/>
            <a:ext cx="3375180" cy="25962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08396D-2E53-449B-8DC9-2447BB35ED2D}"/>
              </a:ext>
            </a:extLst>
          </p:cNvPr>
          <p:cNvSpPr txBox="1"/>
          <p:nvPr/>
        </p:nvSpPr>
        <p:spPr>
          <a:xfrm>
            <a:off x="7018788" y="3105834"/>
            <a:ext cx="471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应用：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射线光电子能谱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/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(X-ray photoelectron spectroscopy, XPS)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34FF26-5DA6-4D10-AE19-A40D59117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4856772"/>
            <a:ext cx="5015880" cy="1133956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9B96973-4B7B-44EE-8D6E-BC1DBF24ED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046888"/>
              </p:ext>
            </p:extLst>
          </p:nvPr>
        </p:nvGraphicFramePr>
        <p:xfrm>
          <a:off x="4619953" y="2368899"/>
          <a:ext cx="1139288" cy="431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696" imgH="177723" progId="Equation.DSMT4">
                  <p:embed/>
                </p:oleObj>
              </mc:Choice>
              <mc:Fallback>
                <p:oleObj name="Equation" r:id="rId5" imgW="469696" imgH="177723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0E7B9C62-12F5-4DDE-BE4C-3BA55049B7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953" y="2368899"/>
                        <a:ext cx="1139288" cy="431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313B976-BD3E-4EFF-84DC-7176FA4095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90502"/>
              </p:ext>
            </p:extLst>
          </p:nvPr>
        </p:nvGraphicFramePr>
        <p:xfrm>
          <a:off x="3937605" y="2837965"/>
          <a:ext cx="2389637" cy="881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66337" imgH="393529" progId="Equation.DSMT4">
                  <p:embed/>
                </p:oleObj>
              </mc:Choice>
              <mc:Fallback>
                <p:oleObj name="Equation" r:id="rId7" imgW="1066337" imgH="393529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93DA013F-3CF6-4B33-A1DA-63F3149E8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605" y="2837965"/>
                        <a:ext cx="2389637" cy="8818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E8513E32-CE16-491F-88E1-82DEB92FB7D4}"/>
              </a:ext>
            </a:extLst>
          </p:cNvPr>
          <p:cNvSpPr txBox="1"/>
          <p:nvPr/>
        </p:nvSpPr>
        <p:spPr>
          <a:xfrm>
            <a:off x="983432" y="6010835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E&lt;W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B9AC54-51F8-4BBE-B4F6-1D5CA8A454A3}"/>
              </a:ext>
            </a:extLst>
          </p:cNvPr>
          <p:cNvSpPr txBox="1"/>
          <p:nvPr/>
        </p:nvSpPr>
        <p:spPr>
          <a:xfrm>
            <a:off x="3478917" y="6040515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≥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2314FF4-33B7-4BD9-8F39-EFCFE3D80A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84" y="908720"/>
            <a:ext cx="2520280" cy="21086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F9F201B-C0DD-4D6E-8A20-8A42A8B50FB6}"/>
              </a:ext>
            </a:extLst>
          </p:cNvPr>
          <p:cNvSpPr txBox="1"/>
          <p:nvPr/>
        </p:nvSpPr>
        <p:spPr>
          <a:xfrm>
            <a:off x="8042628" y="413877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实验验证：康普顿效应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39CECB-A443-4FC1-89BF-25306B0DA7DD}"/>
              </a:ext>
            </a:extLst>
          </p:cNvPr>
          <p:cNvSpPr txBox="1"/>
          <p:nvPr/>
        </p:nvSpPr>
        <p:spPr>
          <a:xfrm>
            <a:off x="3472353" y="3821535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普朗克常数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 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≈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6.626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10</a:t>
            </a:r>
            <a:r>
              <a:rPr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-34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Js</a:t>
            </a:r>
          </a:p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约化普朗克常数</a:t>
            </a:r>
            <a:r>
              <a:rPr lang="en-GB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ħ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= h/2</a:t>
            </a:r>
            <a:r>
              <a:rPr lang="el-GR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π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11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F8CD6F-DBEC-4CF6-89EB-ADE46349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90E5BB5-945B-49D3-AB9F-00D17124E3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9430"/>
              </p:ext>
            </p:extLst>
          </p:nvPr>
        </p:nvGraphicFramePr>
        <p:xfrm>
          <a:off x="3712156" y="3273931"/>
          <a:ext cx="286702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560" imgH="533160" progId="Equation.DSMT4">
                  <p:embed/>
                </p:oleObj>
              </mc:Choice>
              <mc:Fallback>
                <p:oleObj name="Equation" r:id="rId2" imgW="1663560" imgH="5331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C3214B1-9499-4743-96B1-4F8718DEA6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2156" y="3273931"/>
                        <a:ext cx="2867025" cy="957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CCE5960-8066-4814-83C5-4D47C0EEF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514754"/>
              </p:ext>
            </p:extLst>
          </p:nvPr>
        </p:nvGraphicFramePr>
        <p:xfrm>
          <a:off x="4233139" y="5348836"/>
          <a:ext cx="1542418" cy="118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25480" imgH="622080" progId="Equation.DSMT4">
                  <p:embed/>
                </p:oleObj>
              </mc:Choice>
              <mc:Fallback>
                <p:oleObj name="Equation" r:id="rId4" imgW="825480" imgH="6220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79D405A7-6784-4165-8AD0-0F495702CA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139" y="5348836"/>
                        <a:ext cx="1542418" cy="1180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19">
            <a:extLst>
              <a:ext uri="{FF2B5EF4-FFF2-40B4-BE49-F238E27FC236}">
                <a16:creationId xmlns:a16="http://schemas.microsoft.com/office/drawing/2014/main" id="{C151FA41-A28B-4600-949F-F029F6148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E27731-9D68-403C-9166-78E2C22DAAFB}"/>
              </a:ext>
            </a:extLst>
          </p:cNvPr>
          <p:cNvSpPr txBox="1"/>
          <p:nvPr/>
        </p:nvSpPr>
        <p:spPr>
          <a:xfrm>
            <a:off x="756477" y="76311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一维均匀场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D31670A8-6E72-40FA-9424-2E0FAD37C19F}"/>
              </a:ext>
            </a:extLst>
          </p:cNvPr>
          <p:cNvSpPr/>
          <p:nvPr/>
        </p:nvSpPr>
        <p:spPr>
          <a:xfrm>
            <a:off x="804876" y="2681710"/>
            <a:ext cx="234892" cy="2151938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234C6091-B716-4766-9899-E17971DB9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656" y="1469645"/>
            <a:ext cx="5614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探究波函数的解在不同 </a:t>
            </a:r>
            <a:r>
              <a:rPr lang="el-GR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下的渐近式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5CD3146-87F3-4D0E-AF3F-D9FACFFFCB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91694"/>
              </p:ext>
            </p:extLst>
          </p:nvPr>
        </p:nvGraphicFramePr>
        <p:xfrm>
          <a:off x="9286613" y="299849"/>
          <a:ext cx="2148910" cy="845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33500" imgH="520700" progId="Equation.DSMT4">
                  <p:embed/>
                </p:oleObj>
              </mc:Choice>
              <mc:Fallback>
                <p:oleObj name="Equation" r:id="rId6" imgW="1333500" imgH="5207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6B38C6C-CABF-410E-A3DB-4965C0F503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13" y="299849"/>
                        <a:ext cx="2148910" cy="8453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3571C63-A743-414E-A4CD-CE3185FD6A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179952"/>
              </p:ext>
            </p:extLst>
          </p:nvPr>
        </p:nvGraphicFramePr>
        <p:xfrm>
          <a:off x="1173054" y="2489623"/>
          <a:ext cx="112236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880" imgH="203040" progId="Equation.DSMT4">
                  <p:embed/>
                </p:oleObj>
              </mc:Choice>
              <mc:Fallback>
                <p:oleObj name="Equation" r:id="rId8" imgW="596880" imgH="2030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6B38C6C-CABF-410E-A3DB-4965C0F503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054" y="2489623"/>
                        <a:ext cx="1122362" cy="384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">
            <a:extLst>
              <a:ext uri="{FF2B5EF4-FFF2-40B4-BE49-F238E27FC236}">
                <a16:creationId xmlns:a16="http://schemas.microsoft.com/office/drawing/2014/main" id="{B3D7661F-EBB7-4BC5-B0C7-B561B936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395" y="2412612"/>
            <a:ext cx="39437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波函数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按指数规律趋于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FB31E01-97F4-4928-BADE-5D313777E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64" y="3435127"/>
            <a:ext cx="25474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为很大的负值：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A50019DD-6D59-4EF3-B908-428F99B89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64" y="4551754"/>
            <a:ext cx="25474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ξ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为很大的正值：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BECD5BE0-7B31-43F9-8F2E-B24EF1DD8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617421"/>
              </p:ext>
            </p:extLst>
          </p:nvPr>
        </p:nvGraphicFramePr>
        <p:xfrm>
          <a:off x="3712156" y="4326321"/>
          <a:ext cx="314801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28800" imgH="482400" progId="Equation.DSMT4">
                  <p:embed/>
                </p:oleObj>
              </mc:Choice>
              <mc:Fallback>
                <p:oleObj name="Equation" r:id="rId10" imgW="1828800" imgH="4824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90E5BB5-945B-49D3-AB9F-00D17124E3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2156" y="4326321"/>
                        <a:ext cx="3148012" cy="865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0">
            <a:extLst>
              <a:ext uri="{FF2B5EF4-FFF2-40B4-BE49-F238E27FC236}">
                <a16:creationId xmlns:a16="http://schemas.microsoft.com/office/drawing/2014/main" id="{1074E73D-295B-4EDF-BA11-DAEBDEA3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054" y="5708459"/>
            <a:ext cx="28344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其中归一化系数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33403C-8D31-4CB3-BB05-01042B210FBF}"/>
              </a:ext>
            </a:extLst>
          </p:cNvPr>
          <p:cNvSpPr txBox="1"/>
          <p:nvPr/>
        </p:nvSpPr>
        <p:spPr>
          <a:xfrm>
            <a:off x="7432564" y="1378246"/>
            <a:ext cx="3708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即在均匀场中，带电粒子波函数在不同位置具有不同的形式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9D2F7D1-60F6-46EC-B8DC-142768EB34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15" y="2626216"/>
            <a:ext cx="4308779" cy="297189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8DF747E-9794-409A-8C6F-C44BBD16EA2E}"/>
              </a:ext>
            </a:extLst>
          </p:cNvPr>
          <p:cNvSpPr txBox="1"/>
          <p:nvPr/>
        </p:nvSpPr>
        <p:spPr>
          <a:xfrm>
            <a:off x="10279731" y="2917240"/>
            <a:ext cx="6206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1F1E60-B067-4007-A00D-5403B14A3C12}"/>
              </a:ext>
            </a:extLst>
          </p:cNvPr>
          <p:cNvSpPr txBox="1"/>
          <p:nvPr/>
        </p:nvSpPr>
        <p:spPr>
          <a:xfrm>
            <a:off x="7049675" y="2547908"/>
            <a:ext cx="11560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A616F7-12A3-48EB-A3DF-C9B34A223A55}"/>
              </a:ext>
            </a:extLst>
          </p:cNvPr>
          <p:cNvSpPr txBox="1"/>
          <p:nvPr/>
        </p:nvSpPr>
        <p:spPr>
          <a:xfrm>
            <a:off x="11356953" y="5393975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28A2F3-44A9-4139-B1D2-350D78B4483E}"/>
              </a:ext>
            </a:extLst>
          </p:cNvPr>
          <p:cNvSpPr txBox="1"/>
          <p:nvPr/>
        </p:nvSpPr>
        <p:spPr>
          <a:xfrm>
            <a:off x="7437181" y="5525802"/>
            <a:ext cx="3916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边界条件</a:t>
            </a:r>
            <a:r>
              <a:rPr kumimoji="0" lang="en-US" altLang="zh-CN" sz="18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(0) =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∞ 均匀场中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带电粒子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的能量本征值、本征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波函数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42E32F3-3357-448F-B2F5-173E04B677D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2134" y="4763103"/>
            <a:ext cx="3600131" cy="5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36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B8A509-5601-4454-B828-C5ABBB2B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D73265D-4B6F-4C89-A494-B1D2F4055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D4C8DC-4E5B-433F-8EC4-547EDD86A3C6}"/>
              </a:ext>
            </a:extLst>
          </p:cNvPr>
          <p:cNvSpPr txBox="1"/>
          <p:nvPr/>
        </p:nvSpPr>
        <p:spPr>
          <a:xfrm>
            <a:off x="756477" y="76311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一维均匀场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F1BFFE06-60BD-44A5-8CA3-F5C96128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656" y="1469645"/>
            <a:ext cx="74943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材料中的现象：半导体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</a:t>
            </a: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-n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结中的光电流量子震荡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DEF746-038E-420D-96FC-AA9FC5E46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0" y="2240457"/>
            <a:ext cx="4176469" cy="3782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59FE59-B0F0-4CAF-B5D3-FA16C788E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42" y="2240457"/>
            <a:ext cx="6392805" cy="38714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11AEBD9-040A-4AF8-9E0F-5E3A019EA681}"/>
              </a:ext>
            </a:extLst>
          </p:cNvPr>
          <p:cNvSpPr txBox="1"/>
          <p:nvPr/>
        </p:nvSpPr>
        <p:spPr>
          <a:xfrm>
            <a:off x="3724713" y="640415"/>
            <a:ext cx="7999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08000" indent="-1008000" algn="just"/>
            <a:r>
              <a:rPr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文献来源：</a:t>
            </a:r>
            <a:r>
              <a:rPr kumimoji="0" lang="en-GB" altLang="zh-CN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Vdovin</a:t>
            </a:r>
            <a:r>
              <a:rPr kumimoji="0" lang="en-GB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 </a:t>
            </a:r>
            <a:r>
              <a:rPr kumimoji="0" lang="en-GB" altLang="zh-CN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GB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Ashdown M, </a:t>
            </a:r>
            <a:r>
              <a:rPr kumimoji="0" lang="en-GB" altLang="zh-CN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Patane</a:t>
            </a:r>
            <a:r>
              <a:rPr kumimoji="0" lang="en-GB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A, et al. Quantum oscillations in the photocurrent of GaAs/</a:t>
            </a:r>
            <a:r>
              <a:rPr kumimoji="0" lang="en-GB" altLang="zh-CN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AlAs</a:t>
            </a:r>
            <a:r>
              <a:rPr kumimoji="0" lang="en-GB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pin diodes[J]. </a:t>
            </a:r>
            <a:r>
              <a:rPr kumimoji="0" lang="en-GB" altLang="zh-CN" sz="1600" b="1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Review B</a:t>
            </a:r>
            <a:r>
              <a:rPr kumimoji="0" lang="en-GB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GB" altLang="zh-CN" sz="1600" b="1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2014</a:t>
            </a:r>
            <a:r>
              <a:rPr kumimoji="0" lang="en-GB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89(20): 205305.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1F8A55-FDB0-4EB2-AA43-B785F21DA662}"/>
              </a:ext>
            </a:extLst>
          </p:cNvPr>
          <p:cNvSpPr txBox="1"/>
          <p:nvPr/>
        </p:nvSpPr>
        <p:spPr>
          <a:xfrm>
            <a:off x="3581401" y="6034068"/>
            <a:ext cx="5827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艾里函数本征态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和解释光电流振荡机理的示意图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020C34-89F5-4172-B654-7323EAE77A80}"/>
              </a:ext>
            </a:extLst>
          </p:cNvPr>
          <p:cNvSpPr txBox="1"/>
          <p:nvPr/>
        </p:nvSpPr>
        <p:spPr>
          <a:xfrm>
            <a:off x="4510164" y="4467587"/>
            <a:ext cx="66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光子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A7AA40-64AA-4EF7-ADC6-A1A6102BAE46}"/>
              </a:ext>
            </a:extLst>
          </p:cNvPr>
          <p:cNvSpPr txBox="1"/>
          <p:nvPr/>
        </p:nvSpPr>
        <p:spPr>
          <a:xfrm>
            <a:off x="1299366" y="4282921"/>
            <a:ext cx="66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3E2392-284F-4A65-BDBF-5D1DEA893D8D}"/>
              </a:ext>
            </a:extLst>
          </p:cNvPr>
          <p:cNvSpPr txBox="1"/>
          <p:nvPr/>
        </p:nvSpPr>
        <p:spPr>
          <a:xfrm>
            <a:off x="1969557" y="5797757"/>
            <a:ext cx="66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691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0C749C-B550-4411-9ED9-D26437CB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52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EC079018-D8FC-486D-8DEC-D5E9F7650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699324-5912-4DA1-BACF-A9775F409659}"/>
              </a:ext>
            </a:extLst>
          </p:cNvPr>
          <p:cNvSpPr txBox="1"/>
          <p:nvPr/>
        </p:nvSpPr>
        <p:spPr>
          <a:xfrm>
            <a:off x="756477" y="763114"/>
            <a:ext cx="4068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势垒贯穿与透射系数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7267587B-1DF0-47C4-8FEA-5D6153B6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10" y="163271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D29BFBE1-291D-404E-AC37-6B422600ED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713916"/>
              </p:ext>
            </p:extLst>
          </p:nvPr>
        </p:nvGraphicFramePr>
        <p:xfrm>
          <a:off x="3031477" y="3314238"/>
          <a:ext cx="2741778" cy="677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01720" imgH="419040" progId="Equation.DSMT4">
                  <p:embed/>
                </p:oleObj>
              </mc:Choice>
              <mc:Fallback>
                <p:oleObj name="Equation" r:id="rId2" imgW="1701720" imgH="4190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E05D28E0-0F3C-441B-A3EA-C80ED3DEF4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1477" y="3314238"/>
                        <a:ext cx="2741778" cy="6776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10">
            <a:extLst>
              <a:ext uri="{FF2B5EF4-FFF2-40B4-BE49-F238E27FC236}">
                <a16:creationId xmlns:a16="http://schemas.microsoft.com/office/drawing/2014/main" id="{268DB94C-C8A9-4E32-A358-1449C5C45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75" y="1413142"/>
            <a:ext cx="43652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有限的单调递增势场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2" name="表格 9">
            <a:extLst>
              <a:ext uri="{FF2B5EF4-FFF2-40B4-BE49-F238E27FC236}">
                <a16:creationId xmlns:a16="http://schemas.microsoft.com/office/drawing/2014/main" id="{A493F7A0-70AF-4DC6-9A96-117771999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390582"/>
              </p:ext>
            </p:extLst>
          </p:nvPr>
        </p:nvGraphicFramePr>
        <p:xfrm>
          <a:off x="463698" y="4735501"/>
          <a:ext cx="5003295" cy="1763159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873941">
                  <a:extLst>
                    <a:ext uri="{9D8B030D-6E8A-4147-A177-3AD203B41FA5}">
                      <a16:colId xmlns:a16="http://schemas.microsoft.com/office/drawing/2014/main" val="1955335989"/>
                    </a:ext>
                  </a:extLst>
                </a:gridCol>
                <a:gridCol w="2243203">
                  <a:extLst>
                    <a:ext uri="{9D8B030D-6E8A-4147-A177-3AD203B41FA5}">
                      <a16:colId xmlns:a16="http://schemas.microsoft.com/office/drawing/2014/main" val="2165266386"/>
                    </a:ext>
                  </a:extLst>
                </a:gridCol>
                <a:gridCol w="1886151">
                  <a:extLst>
                    <a:ext uri="{9D8B030D-6E8A-4147-A177-3AD203B41FA5}">
                      <a16:colId xmlns:a16="http://schemas.microsoft.com/office/drawing/2014/main" val="2317070756"/>
                    </a:ext>
                  </a:extLst>
                </a:gridCol>
              </a:tblGrid>
              <a:tr h="451499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经典力学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量子力学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570695"/>
                  </a:ext>
                </a:extLst>
              </a:tr>
              <a:tr h="655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粒子被完全“反射”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部分穿越势垒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104939"/>
                  </a:ext>
                </a:extLst>
              </a:tr>
              <a:tr h="655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继续运动，速度减小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部分被势垒反射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964131"/>
                  </a:ext>
                </a:extLst>
              </a:tr>
            </a:tbl>
          </a:graphicData>
        </a:graphic>
      </p:graphicFrame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85B9CEB9-CF4F-451F-9A63-60114082B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916250"/>
              </p:ext>
            </p:extLst>
          </p:nvPr>
        </p:nvGraphicFramePr>
        <p:xfrm>
          <a:off x="6780895" y="3105706"/>
          <a:ext cx="989864" cy="281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9" imgH="152334" progId="Equation.DSMT4">
                  <p:embed/>
                </p:oleObj>
              </mc:Choice>
              <mc:Fallback>
                <p:oleObj name="Equation" r:id="rId4" imgW="533169" imgH="152334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D83CE26-09CF-4963-9BAE-3A702F1073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895" y="3105706"/>
                        <a:ext cx="989864" cy="281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左大括号 54">
            <a:extLst>
              <a:ext uri="{FF2B5EF4-FFF2-40B4-BE49-F238E27FC236}">
                <a16:creationId xmlns:a16="http://schemas.microsoft.com/office/drawing/2014/main" id="{8DB64889-8F3C-4A2B-81D8-A3447684BAF5}"/>
              </a:ext>
            </a:extLst>
          </p:cNvPr>
          <p:cNvSpPr/>
          <p:nvPr/>
        </p:nvSpPr>
        <p:spPr>
          <a:xfrm>
            <a:off x="6405449" y="1494474"/>
            <a:ext cx="258303" cy="2462741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703FDF9D-2EE2-424D-8489-6E234002DD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822250"/>
              </p:ext>
            </p:extLst>
          </p:nvPr>
        </p:nvGraphicFramePr>
        <p:xfrm>
          <a:off x="7881938" y="3567113"/>
          <a:ext cx="12382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34680" imgH="228600" progId="Equation.DSMT4">
                  <p:embed/>
                </p:oleObj>
              </mc:Choice>
              <mc:Fallback>
                <p:oleObj name="Equation" r:id="rId6" imgW="634680" imgH="2286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193D380-99BE-4DBE-9B20-ED03EF430A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1938" y="3567113"/>
                        <a:ext cx="1238250" cy="474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文本框 57">
            <a:extLst>
              <a:ext uri="{FF2B5EF4-FFF2-40B4-BE49-F238E27FC236}">
                <a16:creationId xmlns:a16="http://schemas.microsoft.com/office/drawing/2014/main" id="{9C2F1709-6E61-4C9E-9C11-368F239A1168}"/>
              </a:ext>
            </a:extLst>
          </p:cNvPr>
          <p:cNvSpPr txBox="1"/>
          <p:nvPr/>
        </p:nvSpPr>
        <p:spPr>
          <a:xfrm>
            <a:off x="6408423" y="613310"/>
            <a:ext cx="2381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波函数的渐近式</a:t>
            </a:r>
            <a:endParaRPr lang="zh-CN" altLang="en-US" sz="2400" dirty="0"/>
          </a:p>
        </p:txBody>
      </p: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2C6D904D-8760-4584-9A1A-CA85D579A0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65239"/>
              </p:ext>
            </p:extLst>
          </p:nvPr>
        </p:nvGraphicFramePr>
        <p:xfrm>
          <a:off x="9384004" y="3469806"/>
          <a:ext cx="2150357" cy="683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9449" imgH="393529" progId="Equation.DSMT4">
                  <p:embed/>
                </p:oleObj>
              </mc:Choice>
              <mc:Fallback>
                <p:oleObj name="Equation" r:id="rId8" imgW="1269449" imgH="393529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5E7AAB3-D65A-4B93-BA2F-0EC8C4CD1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4004" y="3469806"/>
                        <a:ext cx="2150357" cy="683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13C307C3-41F5-4B5C-8CEF-940B1D060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935059"/>
              </p:ext>
            </p:extLst>
          </p:nvPr>
        </p:nvGraphicFramePr>
        <p:xfrm>
          <a:off x="10123189" y="1848152"/>
          <a:ext cx="1411172" cy="683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7836" imgH="393529" progId="Equation.DSMT4">
                  <p:embed/>
                </p:oleObj>
              </mc:Choice>
              <mc:Fallback>
                <p:oleObj name="Equation" r:id="rId10" imgW="837836" imgH="393529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E77F47E-16FA-4686-9626-AAEE3684E8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3189" y="1848152"/>
                        <a:ext cx="1411172" cy="683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C5D00E80-68F5-4A73-B00C-17403A17EC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245020"/>
              </p:ext>
            </p:extLst>
          </p:nvPr>
        </p:nvGraphicFramePr>
        <p:xfrm>
          <a:off x="8244827" y="5459515"/>
          <a:ext cx="1456704" cy="934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98197" imgH="431613" progId="Equation.DSMT4">
                  <p:embed/>
                </p:oleObj>
              </mc:Choice>
              <mc:Fallback>
                <p:oleObj name="Equation" r:id="rId12" imgW="698197" imgH="431613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4563665-EF21-4368-A2A3-1ED40D3E2C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4827" y="5459515"/>
                        <a:ext cx="1456704" cy="9344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309EA598-6DD9-4F9F-8F5A-7A63EDB10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353280"/>
              </p:ext>
            </p:extLst>
          </p:nvPr>
        </p:nvGraphicFramePr>
        <p:xfrm>
          <a:off x="7874000" y="1939925"/>
          <a:ext cx="20034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28520" imgH="228600" progId="Equation.DSMT4">
                  <p:embed/>
                </p:oleObj>
              </mc:Choice>
              <mc:Fallback>
                <p:oleObj name="Equation" r:id="rId14" imgW="1028520" imgH="2286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CD989309-BAC5-4ABB-A2EE-E1AF7ACE4E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0" y="1939925"/>
                        <a:ext cx="2003425" cy="476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8704FCA2-1479-417D-97DE-64F7678D28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640804"/>
              </p:ext>
            </p:extLst>
          </p:nvPr>
        </p:nvGraphicFramePr>
        <p:xfrm>
          <a:off x="6781747" y="1428472"/>
          <a:ext cx="98901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33160" imgH="139680" progId="Equation.DSMT4">
                  <p:embed/>
                </p:oleObj>
              </mc:Choice>
              <mc:Fallback>
                <p:oleObj name="Equation" r:id="rId16" imgW="533160" imgH="139680" progId="Equation.DSMT4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85B9CEB9-CF4F-451F-9A63-60114082BF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747" y="1428472"/>
                        <a:ext cx="989012" cy="257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箭头: 右 63">
            <a:extLst>
              <a:ext uri="{FF2B5EF4-FFF2-40B4-BE49-F238E27FC236}">
                <a16:creationId xmlns:a16="http://schemas.microsoft.com/office/drawing/2014/main" id="{1F13D5EB-EC65-421B-B998-84B467066379}"/>
              </a:ext>
            </a:extLst>
          </p:cNvPr>
          <p:cNvSpPr/>
          <p:nvPr/>
        </p:nvSpPr>
        <p:spPr>
          <a:xfrm>
            <a:off x="7657451" y="5815322"/>
            <a:ext cx="344092" cy="235086"/>
          </a:xfrm>
          <a:prstGeom prst="rightArrow">
            <a:avLst>
              <a:gd name="adj1" fmla="val 50000"/>
              <a:gd name="adj2" fmla="val 6620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Rectangle 15">
            <a:extLst>
              <a:ext uri="{FF2B5EF4-FFF2-40B4-BE49-F238E27FC236}">
                <a16:creationId xmlns:a16="http://schemas.microsoft.com/office/drawing/2014/main" id="{2786EDBA-D595-4F9E-8B4B-6D207B703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3712" y="1332123"/>
            <a:ext cx="18678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入射波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反射波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AF78BA4-5B5E-4A50-B0C0-F5058903E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497" y="3023658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透射波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15EAD01-A046-4235-AC0C-87435AE39F36}"/>
              </a:ext>
            </a:extLst>
          </p:cNvPr>
          <p:cNvSpPr txBox="1"/>
          <p:nvPr/>
        </p:nvSpPr>
        <p:spPr>
          <a:xfrm>
            <a:off x="6225830" y="4501548"/>
            <a:ext cx="50835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透射系数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透射波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概率流密度与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入射波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概率流密度之比</a:t>
            </a:r>
            <a:endParaRPr lang="zh-CN" altLang="en-US" sz="2400" dirty="0"/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C64D7118-4C5E-4B0A-8D3E-E6C0DCA7D3A3}"/>
              </a:ext>
            </a:extLst>
          </p:cNvPr>
          <p:cNvCxnSpPr>
            <a:cxnSpLocks/>
          </p:cNvCxnSpPr>
          <p:nvPr/>
        </p:nvCxnSpPr>
        <p:spPr>
          <a:xfrm flipV="1">
            <a:off x="8489659" y="1717806"/>
            <a:ext cx="0" cy="3135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E5197A78-E505-407E-9C52-BC4663288B40}"/>
              </a:ext>
            </a:extLst>
          </p:cNvPr>
          <p:cNvCxnSpPr>
            <a:cxnSpLocks/>
          </p:cNvCxnSpPr>
          <p:nvPr/>
        </p:nvCxnSpPr>
        <p:spPr>
          <a:xfrm flipV="1">
            <a:off x="9421067" y="1717806"/>
            <a:ext cx="0" cy="2936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53D095-A790-411E-96B0-63A12D69A807}"/>
              </a:ext>
            </a:extLst>
          </p:cNvPr>
          <p:cNvGrpSpPr/>
          <p:nvPr/>
        </p:nvGrpSpPr>
        <p:grpSpPr>
          <a:xfrm>
            <a:off x="568131" y="2024408"/>
            <a:ext cx="4127873" cy="2593167"/>
            <a:chOff x="451669" y="1959935"/>
            <a:chExt cx="4127873" cy="2593167"/>
          </a:xfrm>
        </p:grpSpPr>
        <p:grpSp>
          <p:nvGrpSpPr>
            <p:cNvPr id="5" name="组合 25">
              <a:extLst>
                <a:ext uri="{FF2B5EF4-FFF2-40B4-BE49-F238E27FC236}">
                  <a16:creationId xmlns:a16="http://schemas.microsoft.com/office/drawing/2014/main" id="{00D9FA20-5A14-436F-9AC6-40B1B0DA47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2586" y="1959935"/>
              <a:ext cx="2878137" cy="2593167"/>
              <a:chOff x="2426900" y="521167"/>
              <a:chExt cx="2877962" cy="2592869"/>
            </a:xfrm>
          </p:grpSpPr>
          <p:sp>
            <p:nvSpPr>
              <p:cNvPr id="6" name="Line 7">
                <a:extLst>
                  <a:ext uri="{FF2B5EF4-FFF2-40B4-BE49-F238E27FC236}">
                    <a16:creationId xmlns:a16="http://schemas.microsoft.com/office/drawing/2014/main" id="{6FF1D9CD-5D87-4CAA-A8FF-96A7E3AEA0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6900" y="2713972"/>
                <a:ext cx="27416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" name="Line 8">
                <a:extLst>
                  <a:ext uri="{FF2B5EF4-FFF2-40B4-BE49-F238E27FC236}">
                    <a16:creationId xmlns:a16="http://schemas.microsoft.com/office/drawing/2014/main" id="{AD6B0A4A-AC6C-4CBB-B325-4405D3944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6911" y="867707"/>
                <a:ext cx="0" cy="193516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" name="Text Box 11">
                <a:extLst>
                  <a:ext uri="{FF2B5EF4-FFF2-40B4-BE49-F238E27FC236}">
                    <a16:creationId xmlns:a16="http://schemas.microsoft.com/office/drawing/2014/main" id="{E96EE416-468C-4071-BFE8-DA270C3690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4985" y="2713972"/>
                <a:ext cx="1669877" cy="4000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                  </a:t>
                </a:r>
                <a:r>
                  <a:rPr kumimoji="1" lang="en-US" altLang="zh-CN" sz="20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</a:p>
            </p:txBody>
          </p:sp>
          <p:sp>
            <p:nvSpPr>
              <p:cNvPr id="9" name="Text Box 12">
                <a:extLst>
                  <a:ext uri="{FF2B5EF4-FFF2-40B4-BE49-F238E27FC236}">
                    <a16:creationId xmlns:a16="http://schemas.microsoft.com/office/drawing/2014/main" id="{AF0CE5F3-F209-40D6-A22C-D07212032C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1213" y="521167"/>
                <a:ext cx="818973" cy="4000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kumimoji="1" lang="en-US" altLang="zh-CN" sz="20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kumimoji="1"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  <a:endParaRPr kumimoji="1"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6DA7708-C824-4E2E-BE3F-BA7BEFCFAFB3}"/>
                  </a:ext>
                </a:extLst>
              </p:cNvPr>
              <p:cNvSpPr/>
              <p:nvPr/>
            </p:nvSpPr>
            <p:spPr>
              <a:xfrm>
                <a:off x="2485633" y="1237521"/>
                <a:ext cx="2662077" cy="1420650"/>
              </a:xfrm>
              <a:custGeom>
                <a:avLst/>
                <a:gdLst>
                  <a:gd name="connsiteX0" fmla="*/ 2662518 w 2662518"/>
                  <a:gd name="connsiteY0" fmla="*/ 0 h 1721224"/>
                  <a:gd name="connsiteX1" fmla="*/ 1653989 w 2662518"/>
                  <a:gd name="connsiteY1" fmla="*/ 363071 h 1721224"/>
                  <a:gd name="connsiteX2" fmla="*/ 968189 w 2662518"/>
                  <a:gd name="connsiteY2" fmla="*/ 1257300 h 1721224"/>
                  <a:gd name="connsiteX3" fmla="*/ 0 w 2662518"/>
                  <a:gd name="connsiteY3" fmla="*/ 1721224 h 1721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2518" h="1721224">
                    <a:moveTo>
                      <a:pt x="2662518" y="0"/>
                    </a:moveTo>
                    <a:cubicBezTo>
                      <a:pt x="2299447" y="76760"/>
                      <a:pt x="1936377" y="153521"/>
                      <a:pt x="1653989" y="363071"/>
                    </a:cubicBezTo>
                    <a:cubicBezTo>
                      <a:pt x="1371601" y="572621"/>
                      <a:pt x="1243854" y="1030941"/>
                      <a:pt x="968189" y="1257300"/>
                    </a:cubicBezTo>
                    <a:cubicBezTo>
                      <a:pt x="692524" y="1483659"/>
                      <a:pt x="163606" y="1658471"/>
                      <a:pt x="0" y="1721224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BBD118C1-3BB0-4C77-853E-905420466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6827" y="1204188"/>
                <a:ext cx="14270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 Box 12">
                <a:extLst>
                  <a:ext uri="{FF2B5EF4-FFF2-40B4-BE49-F238E27FC236}">
                    <a16:creationId xmlns:a16="http://schemas.microsoft.com/office/drawing/2014/main" id="{1A93A536-6B80-4F70-B39D-CB0BF0FC5D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7176" y="1006612"/>
                <a:ext cx="527050" cy="4000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000" b="1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1" lang="en-US" altLang="zh-CN" sz="32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EBC2256B-0EE4-4CF8-866F-948526089ED0}"/>
                </a:ext>
              </a:extLst>
            </p:cNvPr>
            <p:cNvGrpSpPr/>
            <p:nvPr/>
          </p:nvGrpSpPr>
          <p:grpSpPr>
            <a:xfrm>
              <a:off x="1222498" y="3804316"/>
              <a:ext cx="308865" cy="308865"/>
              <a:chOff x="893658" y="5437273"/>
              <a:chExt cx="401445" cy="401442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C371E0F1-CFE5-44BD-B485-C2703E7DBE58}"/>
                  </a:ext>
                </a:extLst>
              </p:cNvPr>
              <p:cNvSpPr/>
              <p:nvPr/>
            </p:nvSpPr>
            <p:spPr>
              <a:xfrm>
                <a:off x="893658" y="5437273"/>
                <a:ext cx="401445" cy="4014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97C3FB35-50B0-48D5-A5B3-6D6FE98087EE}"/>
                  </a:ext>
                </a:extLst>
              </p:cNvPr>
              <p:cNvSpPr/>
              <p:nvPr/>
            </p:nvSpPr>
            <p:spPr>
              <a:xfrm rot="18289764">
                <a:off x="1100949" y="5449123"/>
                <a:ext cx="115497" cy="18235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箭头: 右 49">
              <a:extLst>
                <a:ext uri="{FF2B5EF4-FFF2-40B4-BE49-F238E27FC236}">
                  <a16:creationId xmlns:a16="http://schemas.microsoft.com/office/drawing/2014/main" id="{257236B6-FE46-461F-A09D-29DEE4A4DBB1}"/>
                </a:ext>
              </a:extLst>
            </p:cNvPr>
            <p:cNvSpPr/>
            <p:nvPr/>
          </p:nvSpPr>
          <p:spPr>
            <a:xfrm>
              <a:off x="1531363" y="3863639"/>
              <a:ext cx="591232" cy="211022"/>
            </a:xfrm>
            <a:prstGeom prst="rightArrow">
              <a:avLst>
                <a:gd name="adj1" fmla="val 50000"/>
                <a:gd name="adj2" fmla="val 12081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D7EF80F-E63A-4741-ABA4-6B7A7C06EA15}"/>
                </a:ext>
              </a:extLst>
            </p:cNvPr>
            <p:cNvSpPr txBox="1"/>
            <p:nvPr/>
          </p:nvSpPr>
          <p:spPr>
            <a:xfrm>
              <a:off x="451669" y="3879649"/>
              <a:ext cx="6903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U=0</a:t>
              </a:r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B5D2F44-4A15-4E76-A260-C0B8A3ED8886}"/>
                </a:ext>
              </a:extLst>
            </p:cNvPr>
            <p:cNvSpPr txBox="1"/>
            <p:nvPr/>
          </p:nvSpPr>
          <p:spPr>
            <a:xfrm>
              <a:off x="3781357" y="2491392"/>
              <a:ext cx="7981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U=U</a:t>
              </a:r>
              <a:r>
                <a:rPr lang="en-US" altLang="zh-CN" sz="1800" baseline="-250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</a:t>
              </a:r>
              <a:endParaRPr lang="zh-CN" altLang="en-US" baseline="-25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340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C0F4E8-F252-4AB9-81A1-EA5908A9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53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5A064697-2A01-4E26-B4BE-93AD36708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535F6F-D1E2-467C-B795-426677BC981B}"/>
              </a:ext>
            </a:extLst>
          </p:cNvPr>
          <p:cNvSpPr txBox="1"/>
          <p:nvPr/>
        </p:nvSpPr>
        <p:spPr>
          <a:xfrm>
            <a:off x="756477" y="763114"/>
            <a:ext cx="4068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势垒贯穿与透射系数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A4AC2410-6970-4500-AE3A-A11AC8A48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75" y="1413142"/>
            <a:ext cx="28264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有限势阱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A116B4E1-13FE-4ED1-AF98-AD24D7B5D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494534"/>
              </p:ext>
            </p:extLst>
          </p:nvPr>
        </p:nvGraphicFramePr>
        <p:xfrm>
          <a:off x="5744715" y="2386158"/>
          <a:ext cx="1298042" cy="476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400" imgH="241200" progId="Equation.DSMT4">
                  <p:embed/>
                </p:oleObj>
              </mc:Choice>
              <mc:Fallback>
                <p:oleObj name="Equation" r:id="rId2" imgW="698400" imgH="24120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703FDF9D-2EE2-424D-8489-6E234002DD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4715" y="2386158"/>
                        <a:ext cx="1298042" cy="4765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69">
            <a:extLst>
              <a:ext uri="{FF2B5EF4-FFF2-40B4-BE49-F238E27FC236}">
                <a16:creationId xmlns:a16="http://schemas.microsoft.com/office/drawing/2014/main" id="{F8DFF984-15F0-4138-94E8-A4FFEA6AD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405675"/>
              </p:ext>
            </p:extLst>
          </p:nvPr>
        </p:nvGraphicFramePr>
        <p:xfrm>
          <a:off x="6507247" y="3115148"/>
          <a:ext cx="13684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520" imgH="393480" progId="Equation.DSMT4">
                  <p:embed/>
                </p:oleObj>
              </mc:Choice>
              <mc:Fallback>
                <p:oleObj name="Equation" r:id="rId4" imgW="812520" imgH="393480" progId="Equation.DSMT4">
                  <p:embed/>
                  <p:pic>
                    <p:nvPicPr>
                      <p:cNvPr id="60" name="对象 59">
                        <a:extLst>
                          <a:ext uri="{FF2B5EF4-FFF2-40B4-BE49-F238E27FC236}">
                            <a16:creationId xmlns:a16="http://schemas.microsoft.com/office/drawing/2014/main" id="{13C307C3-41F5-4B5C-8CEF-940B1D060F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247" y="3115148"/>
                        <a:ext cx="1368425" cy="682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493A1BDB-1007-4977-A634-F9F66A15D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88929"/>
              </p:ext>
            </p:extLst>
          </p:nvPr>
        </p:nvGraphicFramePr>
        <p:xfrm>
          <a:off x="5767388" y="603250"/>
          <a:ext cx="21748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06360" imgH="241200" progId="Equation.DSMT4">
                  <p:embed/>
                </p:oleObj>
              </mc:Choice>
              <mc:Fallback>
                <p:oleObj name="Equation" r:id="rId6" imgW="1206360" imgH="241200" progId="Equation.DSMT4">
                  <p:embed/>
                  <p:pic>
                    <p:nvPicPr>
                      <p:cNvPr id="62" name="对象 61">
                        <a:extLst>
                          <a:ext uri="{FF2B5EF4-FFF2-40B4-BE49-F238E27FC236}">
                            <a16:creationId xmlns:a16="http://schemas.microsoft.com/office/drawing/2014/main" id="{309EA598-6DD9-4F9F-8F5A-7A63EDB100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388" y="603250"/>
                        <a:ext cx="2174875" cy="466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Rectangle 15">
            <a:extLst>
              <a:ext uri="{FF2B5EF4-FFF2-40B4-BE49-F238E27FC236}">
                <a16:creationId xmlns:a16="http://schemas.microsoft.com/office/drawing/2014/main" id="{CFD366D1-36A2-46D7-8D00-5D4643C7E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286" y="2440868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透射波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7" name="对象 76">
            <a:extLst>
              <a:ext uri="{FF2B5EF4-FFF2-40B4-BE49-F238E27FC236}">
                <a16:creationId xmlns:a16="http://schemas.microsoft.com/office/drawing/2014/main" id="{6CB16E58-A49C-4BD2-8FF5-1032DF563E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24814"/>
              </p:ext>
            </p:extLst>
          </p:nvPr>
        </p:nvGraphicFramePr>
        <p:xfrm>
          <a:off x="7287374" y="4032834"/>
          <a:ext cx="1869238" cy="1058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77760" imgH="533160" progId="Equation.DSMT4">
                  <p:embed/>
                </p:oleObj>
              </mc:Choice>
              <mc:Fallback>
                <p:oleObj name="Equation" r:id="rId8" imgW="977760" imgH="533160" progId="Equation.DSMT4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C5D00E80-68F5-4A73-B00C-17403A17EC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7374" y="4032834"/>
                        <a:ext cx="1869238" cy="10589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箭头: 右 77">
            <a:extLst>
              <a:ext uri="{FF2B5EF4-FFF2-40B4-BE49-F238E27FC236}">
                <a16:creationId xmlns:a16="http://schemas.microsoft.com/office/drawing/2014/main" id="{CE4490E2-25A0-4338-ABFF-EC1C153CCDDA}"/>
              </a:ext>
            </a:extLst>
          </p:cNvPr>
          <p:cNvSpPr/>
          <p:nvPr/>
        </p:nvSpPr>
        <p:spPr>
          <a:xfrm>
            <a:off x="5355311" y="4444787"/>
            <a:ext cx="344092" cy="235086"/>
          </a:xfrm>
          <a:prstGeom prst="rightArrow">
            <a:avLst>
              <a:gd name="adj1" fmla="val 50000"/>
              <a:gd name="adj2" fmla="val 6620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B0677FA-B1EC-4B58-B9F8-0499FEE702B1}"/>
              </a:ext>
            </a:extLst>
          </p:cNvPr>
          <p:cNvSpPr txBox="1"/>
          <p:nvPr/>
        </p:nvSpPr>
        <p:spPr>
          <a:xfrm>
            <a:off x="5763807" y="4323556"/>
            <a:ext cx="1427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透射系数</a:t>
            </a:r>
            <a:endParaRPr lang="zh-CN" altLang="en-US" sz="2400" dirty="0"/>
          </a:p>
        </p:txBody>
      </p:sp>
      <p:sp>
        <p:nvSpPr>
          <p:cNvPr id="87" name="Rectangle 15">
            <a:extLst>
              <a:ext uri="{FF2B5EF4-FFF2-40B4-BE49-F238E27FC236}">
                <a16:creationId xmlns:a16="http://schemas.microsoft.com/office/drawing/2014/main" id="{978BCCFB-ABD5-4CE0-A8C6-973D2EFDA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6914" y="633294"/>
            <a:ext cx="18678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入射波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反射波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左大括号 87">
            <a:extLst>
              <a:ext uri="{FF2B5EF4-FFF2-40B4-BE49-F238E27FC236}">
                <a16:creationId xmlns:a16="http://schemas.microsoft.com/office/drawing/2014/main" id="{87159F77-668B-413A-8944-5BDE63BADD95}"/>
              </a:ext>
            </a:extLst>
          </p:cNvPr>
          <p:cNvSpPr/>
          <p:nvPr/>
        </p:nvSpPr>
        <p:spPr>
          <a:xfrm>
            <a:off x="5369861" y="790858"/>
            <a:ext cx="314993" cy="1947453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9" name="对象 88">
            <a:extLst>
              <a:ext uri="{FF2B5EF4-FFF2-40B4-BE49-F238E27FC236}">
                <a16:creationId xmlns:a16="http://schemas.microsoft.com/office/drawing/2014/main" id="{2EA556BD-9541-4C4B-986F-016AA67225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87620"/>
              </p:ext>
            </p:extLst>
          </p:nvPr>
        </p:nvGraphicFramePr>
        <p:xfrm>
          <a:off x="5763807" y="1085201"/>
          <a:ext cx="3870325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58920" imgH="609480" progId="Equation.DSMT4">
                  <p:embed/>
                </p:oleObj>
              </mc:Choice>
              <mc:Fallback>
                <p:oleObj name="Equation" r:id="rId10" imgW="2158920" imgH="609480" progId="Equation.DSMT4">
                  <p:embed/>
                  <p:pic>
                    <p:nvPicPr>
                      <p:cNvPr id="71" name="对象 70">
                        <a:extLst>
                          <a:ext uri="{FF2B5EF4-FFF2-40B4-BE49-F238E27FC236}">
                            <a16:creationId xmlns:a16="http://schemas.microsoft.com/office/drawing/2014/main" id="{493A1BDB-1007-4977-A634-F9F66A15DC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3807" y="1085201"/>
                        <a:ext cx="3870325" cy="1169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Rectangle 15">
            <a:extLst>
              <a:ext uri="{FF2B5EF4-FFF2-40B4-BE49-F238E27FC236}">
                <a16:creationId xmlns:a16="http://schemas.microsoft.com/office/drawing/2014/main" id="{B49A8F02-1219-4A2A-A772-A40312CD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23" y="3256302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76B4990-8927-435C-842B-84501EADBC9F}"/>
              </a:ext>
            </a:extLst>
          </p:cNvPr>
          <p:cNvCxnSpPr>
            <a:cxnSpLocks/>
          </p:cNvCxnSpPr>
          <p:nvPr/>
        </p:nvCxnSpPr>
        <p:spPr>
          <a:xfrm>
            <a:off x="8222327" y="2229893"/>
            <a:ext cx="144840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5">
            <a:extLst>
              <a:ext uri="{FF2B5EF4-FFF2-40B4-BE49-F238E27FC236}">
                <a16:creationId xmlns:a16="http://schemas.microsoft.com/office/drawing/2014/main" id="{02A3FE47-4204-41BE-8AF2-C08312D7E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486" y="1859288"/>
            <a:ext cx="24416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势垒宽且强的情况下忽略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4" name="对象 93">
            <a:extLst>
              <a:ext uri="{FF2B5EF4-FFF2-40B4-BE49-F238E27FC236}">
                <a16:creationId xmlns:a16="http://schemas.microsoft.com/office/drawing/2014/main" id="{275D7C24-A515-45C0-9CB0-AB2FF481C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716174"/>
              </p:ext>
            </p:extLst>
          </p:nvPr>
        </p:nvGraphicFramePr>
        <p:xfrm>
          <a:off x="8100764" y="3157431"/>
          <a:ext cx="26098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49080" imgH="304560" progId="Equation.DSMT4">
                  <p:embed/>
                </p:oleObj>
              </mc:Choice>
              <mc:Fallback>
                <p:oleObj name="Equation" r:id="rId12" imgW="1549080" imgH="304560" progId="Equation.DSMT4">
                  <p:embed/>
                  <p:pic>
                    <p:nvPicPr>
                      <p:cNvPr id="70" name="对象 69">
                        <a:extLst>
                          <a:ext uri="{FF2B5EF4-FFF2-40B4-BE49-F238E27FC236}">
                            <a16:creationId xmlns:a16="http://schemas.microsoft.com/office/drawing/2014/main" id="{F8DFF984-15F0-4138-94E8-A4FFEA6AD2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0764" y="3157431"/>
                        <a:ext cx="2609850" cy="528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>
            <a:extLst>
              <a:ext uri="{FF2B5EF4-FFF2-40B4-BE49-F238E27FC236}">
                <a16:creationId xmlns:a16="http://schemas.microsoft.com/office/drawing/2014/main" id="{98A7FA46-3969-40C9-9186-23280DB97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591601"/>
              </p:ext>
            </p:extLst>
          </p:nvPr>
        </p:nvGraphicFramePr>
        <p:xfrm>
          <a:off x="9405689" y="4010877"/>
          <a:ext cx="1668462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90360" imgH="507960" progId="Equation.DSMT4">
                  <p:embed/>
                </p:oleObj>
              </mc:Choice>
              <mc:Fallback>
                <p:oleObj name="Equation" r:id="rId14" imgW="990360" imgH="507960" progId="Equation.DSMT4">
                  <p:embed/>
                  <p:pic>
                    <p:nvPicPr>
                      <p:cNvPr id="94" name="对象 93">
                        <a:extLst>
                          <a:ext uri="{FF2B5EF4-FFF2-40B4-BE49-F238E27FC236}">
                            <a16:creationId xmlns:a16="http://schemas.microsoft.com/office/drawing/2014/main" id="{275D7C24-A515-45C0-9CB0-AB2FF481CC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5689" y="4010877"/>
                        <a:ext cx="1668462" cy="881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文本框 95">
            <a:extLst>
              <a:ext uri="{FF2B5EF4-FFF2-40B4-BE49-F238E27FC236}">
                <a16:creationId xmlns:a16="http://schemas.microsoft.com/office/drawing/2014/main" id="{D22DCEE7-5B20-4143-959F-512F639FE805}"/>
              </a:ext>
            </a:extLst>
          </p:cNvPr>
          <p:cNvSpPr txBox="1"/>
          <p:nvPr/>
        </p:nvSpPr>
        <p:spPr>
          <a:xfrm>
            <a:off x="5549580" y="5352233"/>
            <a:ext cx="56955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u="sng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经典力学极限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GB" altLang="zh-CN" sz="2400" i="1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ħ</a:t>
            </a:r>
            <a:r>
              <a:rPr lang="en-GB" altLang="zh-CN" sz="24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0  </a:t>
            </a:r>
            <a:r>
              <a:rPr lang="el-GR" altLang="zh-CN" sz="2400" i="1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γ</a:t>
            </a:r>
            <a:r>
              <a:rPr lang="en-GB" altLang="zh-CN" sz="24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+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∞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 </a:t>
            </a:r>
            <a:r>
              <a:rPr lang="en-US" altLang="zh-CN" sz="2400" i="1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GB" altLang="zh-CN" sz="24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zh-CN" altLang="en-US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粒子无法穿越势垒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DF787CC-BA6A-450F-9EB5-E2C4547F40BC}"/>
              </a:ext>
            </a:extLst>
          </p:cNvPr>
          <p:cNvGrpSpPr/>
          <p:nvPr/>
        </p:nvGrpSpPr>
        <p:grpSpPr>
          <a:xfrm>
            <a:off x="588586" y="4513952"/>
            <a:ext cx="4287417" cy="1967857"/>
            <a:chOff x="588586" y="4513952"/>
            <a:chExt cx="4287417" cy="196785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359ECBC-24B0-48E3-BFB0-60AD1F899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86" y="4513952"/>
              <a:ext cx="4287417" cy="1967857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8FAF01-2201-4621-844D-770E4C2B664A}"/>
                </a:ext>
              </a:extLst>
            </p:cNvPr>
            <p:cNvSpPr/>
            <p:nvPr/>
          </p:nvSpPr>
          <p:spPr>
            <a:xfrm>
              <a:off x="1398688" y="5817763"/>
              <a:ext cx="386805" cy="144200"/>
            </a:xfrm>
            <a:prstGeom prst="rect">
              <a:avLst/>
            </a:prstGeom>
            <a:solidFill>
              <a:srgbClr val="FF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BAC3ADB-A58A-40A3-8734-EC266A1D3DEB}"/>
                </a:ext>
              </a:extLst>
            </p:cNvPr>
            <p:cNvSpPr/>
            <p:nvPr/>
          </p:nvSpPr>
          <p:spPr>
            <a:xfrm>
              <a:off x="3983908" y="5817763"/>
              <a:ext cx="363788" cy="138642"/>
            </a:xfrm>
            <a:prstGeom prst="rect">
              <a:avLst/>
            </a:prstGeom>
            <a:solidFill>
              <a:srgbClr val="FF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5370C7A-1047-49F5-89D5-803B413204B5}"/>
                </a:ext>
              </a:extLst>
            </p:cNvPr>
            <p:cNvSpPr/>
            <p:nvPr/>
          </p:nvSpPr>
          <p:spPr>
            <a:xfrm>
              <a:off x="3081294" y="5818839"/>
              <a:ext cx="386805" cy="138642"/>
            </a:xfrm>
            <a:prstGeom prst="rect">
              <a:avLst/>
            </a:prstGeom>
            <a:solidFill>
              <a:srgbClr val="C1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2C60F2C-DBAF-43CB-804B-49D6F201C1DE}"/>
                </a:ext>
              </a:extLst>
            </p:cNvPr>
            <p:cNvSpPr txBox="1"/>
            <p:nvPr/>
          </p:nvSpPr>
          <p:spPr>
            <a:xfrm>
              <a:off x="1329020" y="5728893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E&gt;U</a:t>
              </a:r>
              <a:endParaRPr lang="zh-CN" altLang="en-US" sz="14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8FE0FF7-87CF-4F23-87EC-CF5780F54BB2}"/>
                </a:ext>
              </a:extLst>
            </p:cNvPr>
            <p:cNvSpPr txBox="1"/>
            <p:nvPr/>
          </p:nvSpPr>
          <p:spPr>
            <a:xfrm>
              <a:off x="3901468" y="5728038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E&gt;U</a:t>
              </a:r>
              <a:endParaRPr lang="zh-CN" altLang="en-US" sz="14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A48BED5-BFAC-4FFA-89D3-1D1A8E895B52}"/>
                </a:ext>
              </a:extLst>
            </p:cNvPr>
            <p:cNvSpPr txBox="1"/>
            <p:nvPr/>
          </p:nvSpPr>
          <p:spPr>
            <a:xfrm>
              <a:off x="3010028" y="5716722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E&lt;U</a:t>
              </a:r>
              <a:endParaRPr lang="zh-CN" altLang="en-US" sz="14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321B3515-4414-4B81-9AFF-2447894C22E1}"/>
                </a:ext>
              </a:extLst>
            </p:cNvPr>
            <p:cNvSpPr txBox="1"/>
            <p:nvPr/>
          </p:nvSpPr>
          <p:spPr>
            <a:xfrm>
              <a:off x="1827104" y="4673308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0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5CA2D692-DBEF-4DE8-A36C-828E4CDAD26A}"/>
                </a:ext>
              </a:extLst>
            </p:cNvPr>
            <p:cNvSpPr txBox="1"/>
            <p:nvPr/>
          </p:nvSpPr>
          <p:spPr>
            <a:xfrm>
              <a:off x="3111911" y="4673308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0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80905570-D980-4C9F-9C04-99B0B9ED463C}"/>
                </a:ext>
              </a:extLst>
            </p:cNvPr>
            <p:cNvSpPr txBox="1"/>
            <p:nvPr/>
          </p:nvSpPr>
          <p:spPr>
            <a:xfrm>
              <a:off x="4078297" y="4673308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20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ED89217D-88A2-4015-A992-7A12FC412FF3}"/>
                </a:ext>
              </a:extLst>
            </p:cNvPr>
            <p:cNvSpPr txBox="1"/>
            <p:nvPr/>
          </p:nvSpPr>
          <p:spPr>
            <a:xfrm>
              <a:off x="855234" y="4869275"/>
              <a:ext cx="6972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zh-CN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ψ</a:t>
              </a:r>
              <a:r>
                <a:rPr kumimoji="0" lang="en-US" altLang="zh-CN" sz="18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kumimoji="0" lang="en-US" altLang="zh-CN" sz="1800" b="0" i="1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x</a:t>
              </a:r>
              <a:r>
                <a:rPr kumimoji="0" lang="en-US" altLang="zh-CN" sz="1800" b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9BD7ABA-DFBE-4616-9CE1-68755308FA91}"/>
              </a:ext>
            </a:extLst>
          </p:cNvPr>
          <p:cNvGrpSpPr/>
          <p:nvPr/>
        </p:nvGrpSpPr>
        <p:grpSpPr>
          <a:xfrm>
            <a:off x="855234" y="2014184"/>
            <a:ext cx="3394587" cy="2453890"/>
            <a:chOff x="855234" y="2014184"/>
            <a:chExt cx="3394587" cy="2453890"/>
          </a:xfrm>
        </p:grpSpPr>
        <p:sp>
          <p:nvSpPr>
            <p:cNvPr id="32" name="Line 8">
              <a:extLst>
                <a:ext uri="{FF2B5EF4-FFF2-40B4-BE49-F238E27FC236}">
                  <a16:creationId xmlns:a16="http://schemas.microsoft.com/office/drawing/2014/main" id="{31949F5F-0FB2-44A2-8ACE-A5BDCFF7BD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8566" y="2269509"/>
              <a:ext cx="0" cy="19353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D0848922-D76D-4740-8038-979ECBA74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524" y="4067964"/>
              <a:ext cx="218529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kumimoji="1"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              </a:t>
              </a:r>
              <a:r>
                <a:rPr kumimoji="1"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    </a:t>
              </a:r>
              <a:r>
                <a:rPr kumimoji="1"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34" name="Text Box 12">
              <a:extLst>
                <a:ext uri="{FF2B5EF4-FFF2-40B4-BE49-F238E27FC236}">
                  <a16:creationId xmlns:a16="http://schemas.microsoft.com/office/drawing/2014/main" id="{468A24B2-F153-4C95-9F71-FA474984E0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9209" y="2014184"/>
              <a:ext cx="81902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BE0762C-1306-415B-90BE-B93DB86FFC62}"/>
                </a:ext>
              </a:extLst>
            </p:cNvPr>
            <p:cNvGrpSpPr/>
            <p:nvPr/>
          </p:nvGrpSpPr>
          <p:grpSpPr>
            <a:xfrm>
              <a:off x="855234" y="3407267"/>
              <a:ext cx="308865" cy="308865"/>
              <a:chOff x="893656" y="5437293"/>
              <a:chExt cx="401444" cy="40144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BCC3FF34-72CF-41FC-8632-5BF6161F23E1}"/>
                  </a:ext>
                </a:extLst>
              </p:cNvPr>
              <p:cNvSpPr/>
              <p:nvPr/>
            </p:nvSpPr>
            <p:spPr>
              <a:xfrm>
                <a:off x="893656" y="5437293"/>
                <a:ext cx="401444" cy="401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391A4C3-D77F-48CA-B2B3-D4F99FAE2AAE}"/>
                  </a:ext>
                </a:extLst>
              </p:cNvPr>
              <p:cNvSpPr/>
              <p:nvPr/>
            </p:nvSpPr>
            <p:spPr>
              <a:xfrm rot="18289764">
                <a:off x="1100949" y="5449123"/>
                <a:ext cx="115497" cy="18235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8E6BE1F9-88ED-481C-A84D-F841FD592D68}"/>
                </a:ext>
              </a:extLst>
            </p:cNvPr>
            <p:cNvSpPr/>
            <p:nvPr/>
          </p:nvSpPr>
          <p:spPr>
            <a:xfrm>
              <a:off x="1164099" y="3466595"/>
              <a:ext cx="591232" cy="211022"/>
            </a:xfrm>
            <a:prstGeom prst="rightArrow">
              <a:avLst>
                <a:gd name="adj1" fmla="val 50000"/>
                <a:gd name="adj2" fmla="val 12081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Line 7">
              <a:extLst>
                <a:ext uri="{FF2B5EF4-FFF2-40B4-BE49-F238E27FC236}">
                  <a16:creationId xmlns:a16="http://schemas.microsoft.com/office/drawing/2014/main" id="{F0BE3986-FBE9-40D0-9FE7-CD0C379325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309" y="4095938"/>
              <a:ext cx="2775512" cy="79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9114C74-D977-4B69-A0D6-3C8826F71E7D}"/>
                </a:ext>
              </a:extLst>
            </p:cNvPr>
            <p:cNvCxnSpPr/>
            <p:nvPr/>
          </p:nvCxnSpPr>
          <p:spPr>
            <a:xfrm>
              <a:off x="1649058" y="4095936"/>
              <a:ext cx="68092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E4FE375-B73E-49B9-AC60-FE3396187CC1}"/>
                </a:ext>
              </a:extLst>
            </p:cNvPr>
            <p:cNvCxnSpPr>
              <a:cxnSpLocks/>
            </p:cNvCxnSpPr>
            <p:nvPr/>
          </p:nvCxnSpPr>
          <p:spPr>
            <a:xfrm>
              <a:off x="3254117" y="4095502"/>
              <a:ext cx="551927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12">
              <a:extLst>
                <a:ext uri="{FF2B5EF4-FFF2-40B4-BE49-F238E27FC236}">
                  <a16:creationId xmlns:a16="http://schemas.microsoft.com/office/drawing/2014/main" id="{2463AFFA-B0B5-411D-9A41-295CC631D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8965" y="3237203"/>
              <a:ext cx="40612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kumimoji="1"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5722451-C961-4EE5-BA48-9751E9F396BE}"/>
                </a:ext>
              </a:extLst>
            </p:cNvPr>
            <p:cNvCxnSpPr>
              <a:cxnSpLocks/>
            </p:cNvCxnSpPr>
            <p:nvPr/>
          </p:nvCxnSpPr>
          <p:spPr>
            <a:xfrm>
              <a:off x="1808965" y="2840978"/>
              <a:ext cx="1929037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12">
              <a:extLst>
                <a:ext uri="{FF2B5EF4-FFF2-40B4-BE49-F238E27FC236}">
                  <a16:creationId xmlns:a16="http://schemas.microsoft.com/office/drawing/2014/main" id="{DF58156E-67C5-4B56-90FB-0CB46092D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668" y="2646315"/>
              <a:ext cx="39787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000" dirty="0">
                  <a:solidFill>
                    <a:schemeClr val="accent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E</a:t>
              </a:r>
              <a:endParaRPr kumimoji="1"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" name="Text Box 12">
              <a:extLst>
                <a:ext uri="{FF2B5EF4-FFF2-40B4-BE49-F238E27FC236}">
                  <a16:creationId xmlns:a16="http://schemas.microsoft.com/office/drawing/2014/main" id="{0C7EE085-E40A-4D5B-A182-7B10F5788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6345" y="3228641"/>
              <a:ext cx="40612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kumimoji="1"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8C81ABAC-C991-4AFC-9983-A81F36C870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732" y="3238045"/>
              <a:ext cx="378312" cy="400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1E223E4-1DBF-4DB7-89ED-8C1481FA2D0B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>
              <a:off x="2327138" y="2611631"/>
              <a:ext cx="9" cy="149221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A7C5548-11A1-4F03-8B45-1B7F37D5EA7C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3254116" y="2731853"/>
              <a:ext cx="4200" cy="137199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2134433E-B29C-443E-A819-8746F44E10EB}"/>
                </a:ext>
              </a:extLst>
            </p:cNvPr>
            <p:cNvSpPr txBox="1"/>
            <p:nvPr/>
          </p:nvSpPr>
          <p:spPr>
            <a:xfrm>
              <a:off x="1539008" y="3754902"/>
              <a:ext cx="6903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U=0</a:t>
              </a:r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1C8471F-97A5-45AE-830D-3C34D4BCD7C5}"/>
                </a:ext>
              </a:extLst>
            </p:cNvPr>
            <p:cNvSpPr txBox="1"/>
            <p:nvPr/>
          </p:nvSpPr>
          <p:spPr>
            <a:xfrm>
              <a:off x="3396587" y="3754902"/>
              <a:ext cx="6903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U=0</a:t>
              </a:r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B6D842EA-73AF-4E93-AC52-1CE0093590B7}"/>
                </a:ext>
              </a:extLst>
            </p:cNvPr>
            <p:cNvSpPr txBox="1"/>
            <p:nvPr/>
          </p:nvSpPr>
          <p:spPr>
            <a:xfrm>
              <a:off x="2823852" y="2038177"/>
              <a:ext cx="9141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U=U(x)</a:t>
              </a:r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36B53062-A926-42C9-82EC-DDBAF8A7F08E}"/>
                </a:ext>
              </a:extLst>
            </p:cNvPr>
            <p:cNvSpPr/>
            <p:nvPr/>
          </p:nvSpPr>
          <p:spPr>
            <a:xfrm>
              <a:off x="2327147" y="2430873"/>
              <a:ext cx="926969" cy="461664"/>
            </a:xfrm>
            <a:custGeom>
              <a:avLst/>
              <a:gdLst>
                <a:gd name="connsiteX0" fmla="*/ 0 w 906011"/>
                <a:gd name="connsiteY0" fmla="*/ 113518 h 289930"/>
                <a:gd name="connsiteX1" fmla="*/ 159391 w 906011"/>
                <a:gd name="connsiteY1" fmla="*/ 4461 h 289930"/>
                <a:gd name="connsiteX2" fmla="*/ 369116 w 906011"/>
                <a:gd name="connsiteY2" fmla="*/ 247742 h 289930"/>
                <a:gd name="connsiteX3" fmla="*/ 528507 w 906011"/>
                <a:gd name="connsiteY3" fmla="*/ 79962 h 289930"/>
                <a:gd name="connsiteX4" fmla="*/ 654342 w 906011"/>
                <a:gd name="connsiteY4" fmla="*/ 289687 h 289930"/>
                <a:gd name="connsiteX5" fmla="*/ 838900 w 906011"/>
                <a:gd name="connsiteY5" fmla="*/ 29628 h 289930"/>
                <a:gd name="connsiteX6" fmla="*/ 906011 w 906011"/>
                <a:gd name="connsiteY6" fmla="*/ 189019 h 28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6011" h="289930">
                  <a:moveTo>
                    <a:pt x="0" y="113518"/>
                  </a:moveTo>
                  <a:cubicBezTo>
                    <a:pt x="48936" y="47804"/>
                    <a:pt x="97872" y="-17910"/>
                    <a:pt x="159391" y="4461"/>
                  </a:cubicBezTo>
                  <a:cubicBezTo>
                    <a:pt x="220910" y="26832"/>
                    <a:pt x="307597" y="235159"/>
                    <a:pt x="369116" y="247742"/>
                  </a:cubicBezTo>
                  <a:cubicBezTo>
                    <a:pt x="430635" y="260325"/>
                    <a:pt x="480969" y="72971"/>
                    <a:pt x="528507" y="79962"/>
                  </a:cubicBezTo>
                  <a:cubicBezTo>
                    <a:pt x="576045" y="86953"/>
                    <a:pt x="602610" y="298076"/>
                    <a:pt x="654342" y="289687"/>
                  </a:cubicBezTo>
                  <a:cubicBezTo>
                    <a:pt x="706074" y="281298"/>
                    <a:pt x="796955" y="46406"/>
                    <a:pt x="838900" y="29628"/>
                  </a:cubicBezTo>
                  <a:cubicBezTo>
                    <a:pt x="880845" y="12850"/>
                    <a:pt x="894826" y="149870"/>
                    <a:pt x="906011" y="189019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9751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7E1FA4-7BAF-4159-9E9E-BF32F93D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54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2D52F099-111E-43A9-B715-51CBAF5E5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4FFC0D-A534-4AC6-813F-1AF467F0E1A9}"/>
              </a:ext>
            </a:extLst>
          </p:cNvPr>
          <p:cNvSpPr txBox="1"/>
          <p:nvPr/>
        </p:nvSpPr>
        <p:spPr>
          <a:xfrm>
            <a:off x="756477" y="763114"/>
            <a:ext cx="4068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势垒贯穿与透射系数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F8D8DA47-992E-4907-BCC3-2878365DB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75" y="1413142"/>
            <a:ext cx="71416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材料中的应用：量子隧穿效应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扫描隧道显微镜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6CE9E6-B712-46B2-A509-788D0913C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70" y="324203"/>
            <a:ext cx="3017132" cy="15085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AC4093-F723-4E02-8866-E289D8F8D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4" y="2556409"/>
            <a:ext cx="4755538" cy="38932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7D451F5-0B73-47CD-9B3D-5712D0DEEA9A}"/>
              </a:ext>
            </a:extLst>
          </p:cNvPr>
          <p:cNvSpPr txBox="1"/>
          <p:nvPr/>
        </p:nvSpPr>
        <p:spPr>
          <a:xfrm>
            <a:off x="5066951" y="2534175"/>
            <a:ext cx="6741252" cy="3754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对于束缚在金属内部的电子而言，探测针与金属表面之间的狭窄间隙扮演着势垒的角色，阻碍电子逃逸离开金属表面。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假设施加偏压于探测针与表面之间，则会造成电子因隧穿效应从表面穿越势垒抵达探测针。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隧穿电子所形成的隧穿电流能够敏锐地反应出间隙距离的细微变化；间隙距离改变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0.5nm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，隧穿电流将改变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通过测量隧穿电流，可以估算探测针与表面之间的间隙距离。利用压电反馈系统来改变探测针的位置，从而控制隧穿电流，维持隧穿电流与间隙距离都不改变，这样，探测针的轨迹描绘出金属样品的表面特征。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7C106E-22A9-4344-B9CC-0AEDD3099570}"/>
              </a:ext>
            </a:extLst>
          </p:cNvPr>
          <p:cNvSpPr txBox="1"/>
          <p:nvPr/>
        </p:nvSpPr>
        <p:spPr>
          <a:xfrm>
            <a:off x="1168400" y="1882995"/>
            <a:ext cx="10056070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扫描隧道显微镜可以展示出金属的表面特征，分辨率为原子尺寸的数量级</a:t>
            </a:r>
          </a:p>
        </p:txBody>
      </p:sp>
    </p:spTree>
    <p:extLst>
      <p:ext uri="{BB962C8B-B14F-4D97-AF65-F5344CB8AC3E}">
        <p14:creationId xmlns:p14="http://schemas.microsoft.com/office/powerpoint/2010/main" val="4226452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B98F63-C5E0-4839-BA7C-2D127DB3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55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72B0842A-5475-4AF7-8DC4-CE12D20F4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62D0CB4-69E7-4332-AD85-A91F448B9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552373"/>
              </p:ext>
            </p:extLst>
          </p:nvPr>
        </p:nvGraphicFramePr>
        <p:xfrm>
          <a:off x="3148429" y="2805205"/>
          <a:ext cx="5522912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63480" imgH="253800" progId="Equation.DSMT4">
                  <p:embed/>
                </p:oleObj>
              </mc:Choice>
              <mc:Fallback>
                <p:oleObj name="Equation" r:id="rId2" imgW="2463480" imgH="253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429" y="2805205"/>
                        <a:ext cx="5522912" cy="588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CB4D35C-5283-4567-BAC5-91C5E9960F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72099"/>
              </p:ext>
            </p:extLst>
          </p:nvPr>
        </p:nvGraphicFramePr>
        <p:xfrm>
          <a:off x="4569254" y="2048167"/>
          <a:ext cx="2023203" cy="56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360" imgH="228600" progId="Equation.DSMT4">
                  <p:embed/>
                </p:oleObj>
              </mc:Choice>
              <mc:Fallback>
                <p:oleObj name="Equation" r:id="rId4" imgW="77436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9254" y="2048167"/>
                        <a:ext cx="2023203" cy="5629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9">
            <a:extLst>
              <a:ext uri="{FF2B5EF4-FFF2-40B4-BE49-F238E27FC236}">
                <a16:creationId xmlns:a16="http://schemas.microsoft.com/office/drawing/2014/main" id="{4C7E753A-9E9C-4C3B-B3A0-C6C3A61B2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88" y="1485179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30E6382-C0B5-4175-8D58-B216EE204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88" y="2202729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C1D35B28-28A7-4237-846F-A3429A09F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515" y="2098811"/>
            <a:ext cx="29706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kumimoji="0" lang="el-GR" altLang="zh-CN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φ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无限小旋转矢量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C5C66F76-6A74-4F09-AF4C-247C52E67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51" y="1476245"/>
            <a:ext cx="93987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与动量算符的定义过程类似，考虑系统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无限小旋转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后波函数的变化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EEA49FAB-362B-419D-B92B-9F885ED386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514682"/>
              </p:ext>
            </p:extLst>
          </p:nvPr>
        </p:nvGraphicFramePr>
        <p:xfrm>
          <a:off x="1987550" y="3751263"/>
          <a:ext cx="7185025" cy="255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14520" imgH="1168200" progId="Equation.DSMT4">
                  <p:embed/>
                </p:oleObj>
              </mc:Choice>
              <mc:Fallback>
                <p:oleObj name="Equation" r:id="rId6" imgW="3314520" imgH="1168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46F4C76-8A3C-4E0D-8545-BC14F465F2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3751263"/>
                        <a:ext cx="7185025" cy="2551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AA4FBE52-DB43-45BE-BED6-34B7E658A073}"/>
              </a:ext>
            </a:extLst>
          </p:cNvPr>
          <p:cNvSpPr txBox="1"/>
          <p:nvPr/>
        </p:nvSpPr>
        <p:spPr>
          <a:xfrm>
            <a:off x="756477" y="763114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角动量算符的定义</a:t>
            </a:r>
          </a:p>
        </p:txBody>
      </p:sp>
    </p:spTree>
    <p:extLst>
      <p:ext uri="{BB962C8B-B14F-4D97-AF65-F5344CB8AC3E}">
        <p14:creationId xmlns:p14="http://schemas.microsoft.com/office/powerpoint/2010/main" val="556000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480F5B-124B-45BE-8897-89EDE735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56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5B99ABDD-7C87-40E8-9E72-ABE50CA60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3D6F3EB-C3B1-4C17-B428-FC5D06ACB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159598"/>
              </p:ext>
            </p:extLst>
          </p:nvPr>
        </p:nvGraphicFramePr>
        <p:xfrm>
          <a:off x="2694089" y="2440150"/>
          <a:ext cx="614680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20680" imgH="914400" progId="Equation.DSMT4">
                  <p:embed/>
                </p:oleObj>
              </mc:Choice>
              <mc:Fallback>
                <p:oleObj name="Equation" r:id="rId2" imgW="2920680" imgH="9144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A764AFAD-4150-43F3-898B-CA91A11587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4089" y="2440150"/>
                        <a:ext cx="6146800" cy="1924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367F760-3258-4651-B705-06FE4015A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609518"/>
              </p:ext>
            </p:extLst>
          </p:nvPr>
        </p:nvGraphicFramePr>
        <p:xfrm>
          <a:off x="4585234" y="4738588"/>
          <a:ext cx="33369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82680" imgH="241200" progId="Equation.DSMT4">
                  <p:embed/>
                </p:oleObj>
              </mc:Choice>
              <mc:Fallback>
                <p:oleObj name="Equation" r:id="rId4" imgW="1282680" imgH="241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B3B3F14-EEFE-42BE-AF39-E4AFD18BE8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5234" y="4738588"/>
                        <a:ext cx="3336925" cy="628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5">
            <a:extLst>
              <a:ext uri="{FF2B5EF4-FFF2-40B4-BE49-F238E27FC236}">
                <a16:creationId xmlns:a16="http://schemas.microsoft.com/office/drawing/2014/main" id="{C98EFDD2-1E28-449E-AC1E-9D5DF97CB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306" y="5784978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经典力学形式：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999E4639-32FC-4CB5-B996-2D57AEA8E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33" y="4826498"/>
            <a:ext cx="29546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对单个粒子，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24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D8AB2E7-C3B1-4D77-ABD8-A3713A3F4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376" y="1490762"/>
            <a:ext cx="106346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由于系统无限小旋转前后能量守恒，因此                           与哈密顿量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对易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A924EA-15AC-4463-9F13-C88E48445E6D}"/>
              </a:ext>
            </a:extLst>
          </p:cNvPr>
          <p:cNvSpPr txBox="1"/>
          <p:nvPr/>
        </p:nvSpPr>
        <p:spPr>
          <a:xfrm>
            <a:off x="756477" y="763114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角动量算符的定义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46F4C76-8A3C-4E0D-8545-BC14F465F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093726"/>
              </p:ext>
            </p:extLst>
          </p:nvPr>
        </p:nvGraphicFramePr>
        <p:xfrm>
          <a:off x="6553652" y="1268413"/>
          <a:ext cx="236378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55600" imgH="457200" progId="Equation.DSMT4">
                  <p:embed/>
                </p:oleObj>
              </mc:Choice>
              <mc:Fallback>
                <p:oleObj name="Equation" r:id="rId6" imgW="1155600" imgH="457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90F97887-8409-4A24-AD81-82D6A20831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652" y="1268413"/>
                        <a:ext cx="2363787" cy="939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2A4F4378-E435-4A00-960F-4CA631A71E3F}"/>
              </a:ext>
            </a:extLst>
          </p:cNvPr>
          <p:cNvSpPr txBox="1"/>
          <p:nvPr/>
        </p:nvSpPr>
        <p:spPr>
          <a:xfrm>
            <a:off x="8228843" y="4864582"/>
            <a:ext cx="176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角动量算符</a:t>
            </a:r>
            <a:endParaRPr lang="zh-CN" altLang="en-US" sz="2400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74DF6D33-BB62-400C-BB62-0DE1F5FBF1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195742"/>
              </p:ext>
            </p:extLst>
          </p:nvPr>
        </p:nvGraphicFramePr>
        <p:xfrm>
          <a:off x="6318125" y="5784978"/>
          <a:ext cx="142081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45760" imgH="203040" progId="Equation.DSMT4">
                  <p:embed/>
                </p:oleObj>
              </mc:Choice>
              <mc:Fallback>
                <p:oleObj name="Equation" r:id="rId8" imgW="545760" imgH="2030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367F760-3258-4651-B705-06FE4015AE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125" y="5784978"/>
                        <a:ext cx="1420812" cy="527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7824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5DB4CB3-4D3C-43B9-88DB-DB006F31D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037" y="1377086"/>
            <a:ext cx="9872820" cy="5012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角动量算符的分量表达式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量子力学里角动量是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量子化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的：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粒子运动轨道造成的角动量必须为 </a:t>
            </a:r>
            <a:r>
              <a:rPr kumimoji="0" lang="en-US" altLang="zh-CN" sz="240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ħ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的整数倍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处于外场中的系统，角动量一般不守恒，除非该场具有某种对称性：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有心力场、轴对称的场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沿该对称轴的角动量分量守恒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55F688-776F-48A5-90EB-C9ECA1D3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57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7A244A4-12FD-43E2-A82A-28698EDA3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3B613E-AE08-4A41-BD71-5FB7D9405C1E}"/>
              </a:ext>
            </a:extLst>
          </p:cNvPr>
          <p:cNvSpPr txBox="1"/>
          <p:nvPr/>
        </p:nvSpPr>
        <p:spPr>
          <a:xfrm>
            <a:off x="756477" y="763114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角动量算符的性质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32936B9-890E-498A-8BAC-EA7CF63D5F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668436"/>
              </p:ext>
            </p:extLst>
          </p:nvPr>
        </p:nvGraphicFramePr>
        <p:xfrm>
          <a:off x="5457869" y="658014"/>
          <a:ext cx="333692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241200" progId="Equation.DSMT4">
                  <p:embed/>
                </p:oleObj>
              </mc:Choice>
              <mc:Fallback>
                <p:oleObj name="Equation" r:id="rId2" imgW="128268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367F760-3258-4651-B705-06FE4015AE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869" y="658014"/>
                        <a:ext cx="3336925" cy="627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DB07800-57B1-4266-AFBA-799FE47F9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516370"/>
              </p:ext>
            </p:extLst>
          </p:nvPr>
        </p:nvGraphicFramePr>
        <p:xfrm>
          <a:off x="2298473" y="2113126"/>
          <a:ext cx="2165350" cy="197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000" imgH="850680" progId="Equation.DSMT4">
                  <p:embed/>
                </p:oleObj>
              </mc:Choice>
              <mc:Fallback>
                <p:oleObj name="Equation" r:id="rId4" imgW="927000" imgH="8506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A4608E76-C5DE-4A6E-BDD6-A60570A0C6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473" y="2113126"/>
                        <a:ext cx="2165350" cy="1973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弧形 19">
            <a:extLst>
              <a:ext uri="{FF2B5EF4-FFF2-40B4-BE49-F238E27FC236}">
                <a16:creationId xmlns:a16="http://schemas.microsoft.com/office/drawing/2014/main" id="{AB9C28B8-4457-438F-9B43-A9818B8C5A55}"/>
              </a:ext>
            </a:extLst>
          </p:cNvPr>
          <p:cNvSpPr/>
          <p:nvPr/>
        </p:nvSpPr>
        <p:spPr>
          <a:xfrm rot="2517091">
            <a:off x="4798676" y="453288"/>
            <a:ext cx="983417" cy="2187356"/>
          </a:xfrm>
          <a:prstGeom prst="arc">
            <a:avLst>
              <a:gd name="adj1" fmla="val 18117847"/>
              <a:gd name="adj2" fmla="val 4306911"/>
            </a:avLst>
          </a:prstGeom>
          <a:ln w="349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D1F1C4-CC5A-4B8B-8EA3-40D90475880C}"/>
              </a:ext>
            </a:extLst>
          </p:cNvPr>
          <p:cNvSpPr txBox="1"/>
          <p:nvPr/>
        </p:nvSpPr>
        <p:spPr>
          <a:xfrm>
            <a:off x="4720876" y="2689054"/>
            <a:ext cx="3400403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注：朗道在角动量算符前引入</a:t>
            </a:r>
            <a:r>
              <a:rPr lang="en-GB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ħ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因子，目的是将角动量算符无量纲化，把</a:t>
            </a:r>
            <a:r>
              <a:rPr lang="en-GB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ħ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变为角动量的量度单位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AE8A906-5143-4709-8807-2A94EFF63D31}"/>
              </a:ext>
            </a:extLst>
          </p:cNvPr>
          <p:cNvGrpSpPr/>
          <p:nvPr/>
        </p:nvGrpSpPr>
        <p:grpSpPr>
          <a:xfrm>
            <a:off x="8121279" y="894707"/>
            <a:ext cx="3504409" cy="3995026"/>
            <a:chOff x="8121279" y="894707"/>
            <a:chExt cx="3504409" cy="3995026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CFC3016-7D7E-461A-B965-56BC5079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279" y="894707"/>
              <a:ext cx="3504409" cy="3995026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161515-3D20-4D58-BDA3-B69C5FB05287}"/>
                </a:ext>
              </a:extLst>
            </p:cNvPr>
            <p:cNvSpPr/>
            <p:nvPr/>
          </p:nvSpPr>
          <p:spPr>
            <a:xfrm>
              <a:off x="10578517" y="1521062"/>
              <a:ext cx="503340" cy="47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B14A22D-D040-4C63-BDC5-92C6C7F6A35A}"/>
                </a:ext>
              </a:extLst>
            </p:cNvPr>
            <p:cNvSpPr/>
            <p:nvPr/>
          </p:nvSpPr>
          <p:spPr>
            <a:xfrm>
              <a:off x="10851025" y="1996580"/>
              <a:ext cx="503340" cy="47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62B74ED-C799-474A-9A07-C62C0179AB44}"/>
                </a:ext>
              </a:extLst>
            </p:cNvPr>
            <p:cNvSpPr/>
            <p:nvPr/>
          </p:nvSpPr>
          <p:spPr>
            <a:xfrm>
              <a:off x="11081857" y="2853833"/>
              <a:ext cx="543831" cy="47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F8471D-BCEE-4580-A538-97B3FF3BE10F}"/>
                </a:ext>
              </a:extLst>
            </p:cNvPr>
            <p:cNvSpPr/>
            <p:nvPr/>
          </p:nvSpPr>
          <p:spPr>
            <a:xfrm>
              <a:off x="10851025" y="3645750"/>
              <a:ext cx="543830" cy="47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58D2287-9406-4268-9826-61245BD616EB}"/>
                </a:ext>
              </a:extLst>
            </p:cNvPr>
            <p:cNvSpPr/>
            <p:nvPr/>
          </p:nvSpPr>
          <p:spPr>
            <a:xfrm>
              <a:off x="10578517" y="4193465"/>
              <a:ext cx="503340" cy="47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1968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A69C60-EFEE-43FD-A192-7C57BB26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58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3A1476E9-A565-4CAB-9D07-879272CF6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844A6A-0615-4DBC-9B32-7AA8552DCEE5}"/>
              </a:ext>
            </a:extLst>
          </p:cNvPr>
          <p:cNvSpPr txBox="1"/>
          <p:nvPr/>
        </p:nvSpPr>
        <p:spPr>
          <a:xfrm>
            <a:off x="756477" y="763114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角动量算符的性质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CAFC13-4CEC-4DF1-970B-2850DA1D2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036" y="1563561"/>
            <a:ext cx="10082545" cy="176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(4)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对于角动量不守恒的系统，定态中没有确定的角动量值→关注的是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(5)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在任意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非简并的定态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角动量平均值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等于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当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变为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，系统的态和角动量平均值保持不变，但由于时间变号时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2B5EEFE-0679-451B-9269-60EC804EC6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221983"/>
              </p:ext>
            </p:extLst>
          </p:nvPr>
        </p:nvGraphicFramePr>
        <p:xfrm>
          <a:off x="4944269" y="4113490"/>
          <a:ext cx="230346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44520" imgH="228600" progId="Equation.DSMT4">
                  <p:embed/>
                </p:oleObj>
              </mc:Choice>
              <mc:Fallback>
                <p:oleObj name="Equation" r:id="rId2" imgW="1244520" imgH="2286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32F1A07-B414-42DC-A589-2B5E655942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269" y="4113490"/>
                        <a:ext cx="2303462" cy="434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8E70920-0C92-4836-8356-13DF937C8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059630"/>
              </p:ext>
            </p:extLst>
          </p:nvPr>
        </p:nvGraphicFramePr>
        <p:xfrm>
          <a:off x="5206621" y="3500552"/>
          <a:ext cx="1778757" cy="517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600" imgH="266400" progId="Equation.DSMT4">
                  <p:embed/>
                </p:oleObj>
              </mc:Choice>
              <mc:Fallback>
                <p:oleObj name="Equation" r:id="rId4" imgW="939600" imgH="2664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8F944FAB-E820-4DAA-A744-230F1228A1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6621" y="3500552"/>
                        <a:ext cx="1778757" cy="5177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6">
            <a:extLst>
              <a:ext uri="{FF2B5EF4-FFF2-40B4-BE49-F238E27FC236}">
                <a16:creationId xmlns:a16="http://schemas.microsoft.com/office/drawing/2014/main" id="{43D9C038-9342-4460-AE68-E2E2151A2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763" y="4979668"/>
            <a:ext cx="97739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同样，                             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是纯虚数，而角动量平均值必须为实数</a:t>
            </a:r>
            <a:endParaRPr kumimoji="0" lang="zh-CN" altLang="zh-CN" sz="24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0E7404D-054C-4237-87B5-7D4810C5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112448"/>
              </p:ext>
            </p:extLst>
          </p:nvPr>
        </p:nvGraphicFramePr>
        <p:xfrm>
          <a:off x="2641629" y="4810321"/>
          <a:ext cx="333692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03240" imgH="457200" progId="Equation.DSMT4">
                  <p:embed/>
                </p:oleObj>
              </mc:Choice>
              <mc:Fallback>
                <p:oleObj name="Equation" r:id="rId6" imgW="1803240" imgH="4572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00CEC7B-B109-40B6-849D-E323FB062A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29" y="4810321"/>
                        <a:ext cx="3336925" cy="869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箭头: 右 11">
            <a:extLst>
              <a:ext uri="{FF2B5EF4-FFF2-40B4-BE49-F238E27FC236}">
                <a16:creationId xmlns:a16="http://schemas.microsoft.com/office/drawing/2014/main" id="{C14DB962-388D-4D1E-9C34-012E07DC2E0C}"/>
              </a:ext>
            </a:extLst>
          </p:cNvPr>
          <p:cNvSpPr/>
          <p:nvPr/>
        </p:nvSpPr>
        <p:spPr>
          <a:xfrm>
            <a:off x="5514984" y="5967657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9CCBEDA-4435-4F4A-B69F-CD369E8C5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73464"/>
              </p:ext>
            </p:extLst>
          </p:nvPr>
        </p:nvGraphicFramePr>
        <p:xfrm>
          <a:off x="5893456" y="5875883"/>
          <a:ext cx="7048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80880" imgH="203040" progId="Equation.DSMT4">
                  <p:embed/>
                </p:oleObj>
              </mc:Choice>
              <mc:Fallback>
                <p:oleObj name="Equation" r:id="rId8" imgW="380880" imgH="20304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C3610296-A6C4-4C98-96B7-E28DC91BEC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3456" y="5875883"/>
                        <a:ext cx="704850" cy="385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左大括号 13">
            <a:extLst>
              <a:ext uri="{FF2B5EF4-FFF2-40B4-BE49-F238E27FC236}">
                <a16:creationId xmlns:a16="http://schemas.microsoft.com/office/drawing/2014/main" id="{435EC672-6F3E-4C14-991C-DD34E454C7B4}"/>
              </a:ext>
            </a:extLst>
          </p:cNvPr>
          <p:cNvSpPr/>
          <p:nvPr/>
        </p:nvSpPr>
        <p:spPr>
          <a:xfrm>
            <a:off x="1341073" y="3115828"/>
            <a:ext cx="266907" cy="3053990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D5C7C9A-1A97-4536-8768-979F67612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220301"/>
              </p:ext>
            </p:extLst>
          </p:nvPr>
        </p:nvGraphicFramePr>
        <p:xfrm>
          <a:off x="10635391" y="1718520"/>
          <a:ext cx="2825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280" imgH="190440" progId="Equation.DSMT4">
                  <p:embed/>
                </p:oleObj>
              </mc:Choice>
              <mc:Fallback>
                <p:oleObj name="Equation" r:id="rId10" imgW="152280" imgH="19044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9CCBEDA-4435-4F4A-B69F-CD369E8C5E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5391" y="1718520"/>
                        <a:ext cx="282575" cy="361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6">
            <a:extLst>
              <a:ext uri="{FF2B5EF4-FFF2-40B4-BE49-F238E27FC236}">
                <a16:creationId xmlns:a16="http://schemas.microsoft.com/office/drawing/2014/main" id="{1BC1800F-C18E-4C5C-BC2B-E12A69766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15" y="4077948"/>
            <a:ext cx="8254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因此</a:t>
            </a:r>
            <a:endParaRPr kumimoji="0" lang="zh-CN" altLang="zh-CN" sz="24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048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2029E8-61B6-4301-9B15-B730D197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59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48B9EF14-A039-43FC-9C93-26E76DE73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502A73-7A0B-46B7-A1F0-09618789E4C4}"/>
              </a:ext>
            </a:extLst>
          </p:cNvPr>
          <p:cNvSpPr txBox="1"/>
          <p:nvPr/>
        </p:nvSpPr>
        <p:spPr>
          <a:xfrm>
            <a:off x="756477" y="763114"/>
            <a:ext cx="7079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角动量算符和坐标、动量算符的对易关系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400F584-2456-4C20-9C47-EE894F647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85179"/>
            <a:ext cx="40089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角动量算符与坐标算符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358CB73-B1D1-4801-AE0C-DDF9E51CC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61677"/>
              </p:ext>
            </p:extLst>
          </p:nvPr>
        </p:nvGraphicFramePr>
        <p:xfrm>
          <a:off x="2311612" y="2558891"/>
          <a:ext cx="4907560" cy="1912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76440" imgH="965160" progId="Equation.DSMT4">
                  <p:embed/>
                </p:oleObj>
              </mc:Choice>
              <mc:Fallback>
                <p:oleObj name="Equation" r:id="rId2" imgW="2476440" imgH="9651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612" y="2558891"/>
                        <a:ext cx="4907560" cy="19126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41D64F4-668B-4EBF-B984-6E7D4B728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476617"/>
              </p:ext>
            </p:extLst>
          </p:nvPr>
        </p:nvGraphicFramePr>
        <p:xfrm>
          <a:off x="7797662" y="3203908"/>
          <a:ext cx="226218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880" imgH="304560" progId="Equation.DSMT4">
                  <p:embed/>
                </p:oleObj>
              </mc:Choice>
              <mc:Fallback>
                <p:oleObj name="Equation" r:id="rId4" imgW="1091880" imgH="3045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662" y="3203908"/>
                        <a:ext cx="2262188" cy="622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A90ED29-9AE9-4F24-B9F5-303A0529E9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124061"/>
              </p:ext>
            </p:extLst>
          </p:nvPr>
        </p:nvGraphicFramePr>
        <p:xfrm>
          <a:off x="2837706" y="4888526"/>
          <a:ext cx="6811382" cy="1469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59120" imgH="812520" progId="Equation.DSMT4">
                  <p:embed/>
                </p:oleObj>
              </mc:Choice>
              <mc:Fallback>
                <p:oleObj name="Equation" r:id="rId6" imgW="3759120" imgH="8125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706" y="4888526"/>
                        <a:ext cx="6811382" cy="1469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98CB3C1B-B639-4435-B38D-6E6483363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612" y="237560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7B33ADAE-BE66-4C7D-8B9C-5B40F53B8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612" y="356940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4F51ADCA-DAFC-46E3-B74C-6D21D3897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327" y="5044141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例证：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5070190-5A94-45CC-BE28-511FE10ACFBA}"/>
              </a:ext>
            </a:extLst>
          </p:cNvPr>
          <p:cNvCxnSpPr>
            <a:cxnSpLocks/>
          </p:cNvCxnSpPr>
          <p:nvPr/>
        </p:nvCxnSpPr>
        <p:spPr>
          <a:xfrm>
            <a:off x="9512862" y="3747066"/>
            <a:ext cx="26495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>
            <a:extLst>
              <a:ext uri="{FF2B5EF4-FFF2-40B4-BE49-F238E27FC236}">
                <a16:creationId xmlns:a16="http://schemas.microsoft.com/office/drawing/2014/main" id="{AF3EA73A-385D-4BD9-A560-94674CD24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849" y="902684"/>
            <a:ext cx="22621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三秩反对称单位张量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A9F0D56D-AA84-4A9E-BAFD-EC2AA4E8CD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383637"/>
              </p:ext>
            </p:extLst>
          </p:nvPr>
        </p:nvGraphicFramePr>
        <p:xfrm>
          <a:off x="7874400" y="1212933"/>
          <a:ext cx="3806825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60360" imgH="1066680" progId="Equation.DSMT4">
                  <p:embed/>
                </p:oleObj>
              </mc:Choice>
              <mc:Fallback>
                <p:oleObj name="Equation" r:id="rId8" imgW="3060360" imgH="10666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41D64F4-668B-4EBF-B984-6E7D4B7284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400" y="1212933"/>
                        <a:ext cx="3806825" cy="1303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5">
            <a:extLst>
              <a:ext uri="{FF2B5EF4-FFF2-40B4-BE49-F238E27FC236}">
                <a16:creationId xmlns:a16="http://schemas.microsoft.com/office/drawing/2014/main" id="{358A4F09-4431-42F5-AF90-6A664DC3E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944" y="2504455"/>
            <a:ext cx="35317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：变成自然顺序所需的对换次数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9C0B319-908A-4E48-9AE6-3A5E039F63FF}"/>
              </a:ext>
            </a:extLst>
          </p:cNvPr>
          <p:cNvCxnSpPr>
            <a:cxnSpLocks/>
          </p:cNvCxnSpPr>
          <p:nvPr/>
        </p:nvCxnSpPr>
        <p:spPr>
          <a:xfrm>
            <a:off x="8447714" y="3747066"/>
            <a:ext cx="637563" cy="413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7D49024-BC43-4E58-BA7A-C9ED0AFF7828}"/>
              </a:ext>
            </a:extLst>
          </p:cNvPr>
          <p:cNvCxnSpPr>
            <a:cxnSpLocks/>
          </p:cNvCxnSpPr>
          <p:nvPr/>
        </p:nvCxnSpPr>
        <p:spPr>
          <a:xfrm>
            <a:off x="8825218" y="3747066"/>
            <a:ext cx="352338" cy="413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AF954F3-4D71-45F3-ADD3-96399A577E80}"/>
              </a:ext>
            </a:extLst>
          </p:cNvPr>
          <p:cNvCxnSpPr>
            <a:cxnSpLocks/>
          </p:cNvCxnSpPr>
          <p:nvPr/>
        </p:nvCxnSpPr>
        <p:spPr>
          <a:xfrm flipH="1">
            <a:off x="9295002" y="3826208"/>
            <a:ext cx="585386" cy="334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B7D8E66-8B5D-4527-A758-57B74FF5021B}"/>
              </a:ext>
            </a:extLst>
          </p:cNvPr>
          <p:cNvSpPr txBox="1"/>
          <p:nvPr/>
        </p:nvSpPr>
        <p:spPr>
          <a:xfrm>
            <a:off x="8902892" y="41727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8325E245-5886-4C74-BACE-8EC391C16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686372"/>
              </p:ext>
            </p:extLst>
          </p:nvPr>
        </p:nvGraphicFramePr>
        <p:xfrm>
          <a:off x="6489700" y="4662488"/>
          <a:ext cx="13652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27000" imgH="266400" progId="Equation.DSMT4">
                  <p:embed/>
                </p:oleObj>
              </mc:Choice>
              <mc:Fallback>
                <p:oleObj name="Equation" r:id="rId10" imgW="927000" imgH="2664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DB07800-57B1-4266-AFBA-799FE47F97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9700" y="4662488"/>
                        <a:ext cx="1365250" cy="390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2599767-35FE-420F-9C29-2DC31B2B4C5D}"/>
              </a:ext>
            </a:extLst>
          </p:cNvPr>
          <p:cNvCxnSpPr>
            <a:cxnSpLocks/>
          </p:cNvCxnSpPr>
          <p:nvPr/>
        </p:nvCxnSpPr>
        <p:spPr>
          <a:xfrm>
            <a:off x="5604991" y="5505806"/>
            <a:ext cx="113975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3939630-FB47-48AC-B220-62351FC02F63}"/>
              </a:ext>
            </a:extLst>
          </p:cNvPr>
          <p:cNvCxnSpPr>
            <a:cxnSpLocks/>
          </p:cNvCxnSpPr>
          <p:nvPr/>
        </p:nvCxnSpPr>
        <p:spPr>
          <a:xfrm>
            <a:off x="7462453" y="5509832"/>
            <a:ext cx="113975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5E6D26E-FD12-474D-B43F-0C175ABB3CD1}"/>
              </a:ext>
            </a:extLst>
          </p:cNvPr>
          <p:cNvCxnSpPr>
            <a:cxnSpLocks/>
          </p:cNvCxnSpPr>
          <p:nvPr/>
        </p:nvCxnSpPr>
        <p:spPr>
          <a:xfrm>
            <a:off x="4448455" y="6226866"/>
            <a:ext cx="113975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83ABDC61-ECFB-4CFF-9A1F-BB4ECE1D7E8B}"/>
              </a:ext>
            </a:extLst>
          </p:cNvPr>
          <p:cNvSpPr txBox="1"/>
          <p:nvPr/>
        </p:nvSpPr>
        <p:spPr>
          <a:xfrm>
            <a:off x="5247741" y="6176532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36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11458E-B9DC-4531-9C4C-06BD2AB4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AE9CCF-5A00-4332-B8B8-7D16205301D2}"/>
              </a:ext>
            </a:extLst>
          </p:cNvPr>
          <p:cNvSpPr txBox="1"/>
          <p:nvPr/>
        </p:nvSpPr>
        <p:spPr>
          <a:xfrm>
            <a:off x="1215267" y="7059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原子结构的玻尔理论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5693D-189C-40F7-B6F5-CEEBEB6B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00808"/>
            <a:ext cx="4776168" cy="44644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BB73F6-2C48-4D24-A1D3-D247DE596046}"/>
              </a:ext>
            </a:extLst>
          </p:cNvPr>
          <p:cNvSpPr txBox="1"/>
          <p:nvPr/>
        </p:nvSpPr>
        <p:spPr>
          <a:xfrm>
            <a:off x="1396036" y="1196752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原子光谱</a:t>
            </a:r>
            <a:r>
              <a:rPr lang="en-US" altLang="zh-CN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谱线分立不连续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AA4A45-1FBC-4773-906D-D1D9DAD5BCC5}"/>
              </a:ext>
            </a:extLst>
          </p:cNvPr>
          <p:cNvSpPr txBox="1"/>
          <p:nvPr/>
        </p:nvSpPr>
        <p:spPr>
          <a:xfrm>
            <a:off x="263352" y="20608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7539F4-F088-4450-B995-6040E94DF3C1}"/>
              </a:ext>
            </a:extLst>
          </p:cNvPr>
          <p:cNvSpPr txBox="1"/>
          <p:nvPr/>
        </p:nvSpPr>
        <p:spPr>
          <a:xfrm>
            <a:off x="263352" y="3059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D523AD-BB3E-47B7-82DA-EC22F4F84930}"/>
              </a:ext>
            </a:extLst>
          </p:cNvPr>
          <p:cNvSpPr txBox="1"/>
          <p:nvPr/>
        </p:nvSpPr>
        <p:spPr>
          <a:xfrm>
            <a:off x="263352" y="41490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汞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E7B591-50BE-45E9-ABD3-1FA89C36AFF3}"/>
              </a:ext>
            </a:extLst>
          </p:cNvPr>
          <p:cNvSpPr txBox="1"/>
          <p:nvPr/>
        </p:nvSpPr>
        <p:spPr>
          <a:xfrm>
            <a:off x="263352" y="53732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BD5B9A-11EF-490C-9E48-78067FDF954F}"/>
              </a:ext>
            </a:extLst>
          </p:cNvPr>
          <p:cNvSpPr txBox="1"/>
          <p:nvPr/>
        </p:nvSpPr>
        <p:spPr>
          <a:xfrm>
            <a:off x="6023992" y="495072"/>
            <a:ext cx="5455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巴耳末公式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(1885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)——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经验公式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可见光波段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8BEA01E0-873A-49AF-B427-23C90DC608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785223"/>
              </p:ext>
            </p:extLst>
          </p:nvPr>
        </p:nvGraphicFramePr>
        <p:xfrm>
          <a:off x="7254377" y="1209214"/>
          <a:ext cx="3219846" cy="73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92300" imgH="431800" progId="Equation.DSMT4">
                  <p:embed/>
                </p:oleObj>
              </mc:Choice>
              <mc:Fallback>
                <p:oleObj name="Equation" r:id="rId3" imgW="1892300" imgH="4318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7E1EF61A-6BF0-4361-9E2B-1EF304F9AB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377" y="1209214"/>
                        <a:ext cx="3219846" cy="7347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5B39AF23-55E0-4C72-92A8-77CB616E15FB}"/>
              </a:ext>
            </a:extLst>
          </p:cNvPr>
          <p:cNvSpPr txBox="1"/>
          <p:nvPr/>
        </p:nvSpPr>
        <p:spPr>
          <a:xfrm>
            <a:off x="5860961" y="2026109"/>
            <a:ext cx="60676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玻尔理论假设：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在氢原子中，电子围绕著原子核进行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圆周运动</a:t>
            </a:r>
            <a:endParaRPr lang="en-US" altLang="zh-CN" sz="2000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在轨道中运动的电子的角动量的大小为</a:t>
            </a:r>
            <a:r>
              <a:rPr lang="en-GB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ħ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的整数倍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958973D-9C32-49EE-8564-905D6B2EE5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135620"/>
              </p:ext>
            </p:extLst>
          </p:nvPr>
        </p:nvGraphicFramePr>
        <p:xfrm>
          <a:off x="8029638" y="3425513"/>
          <a:ext cx="1444048" cy="733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25500" imgH="419100" progId="Equation.DSMT4">
                  <p:embed/>
                </p:oleObj>
              </mc:Choice>
              <mc:Fallback>
                <p:oleObj name="Equation" r:id="rId5" imgW="825500" imgH="4191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90795CC6-651E-4A78-89AF-C0F553150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9638" y="3425513"/>
                        <a:ext cx="1444048" cy="7331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182161E-7ED7-42F3-9B71-6007A5D19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492928"/>
              </p:ext>
            </p:extLst>
          </p:nvPr>
        </p:nvGraphicFramePr>
        <p:xfrm>
          <a:off x="6541811" y="4297839"/>
          <a:ext cx="2975653" cy="733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52600" imgH="431800" progId="Equation.DSMT4">
                  <p:embed/>
                </p:oleObj>
              </mc:Choice>
              <mc:Fallback>
                <p:oleObj name="Equation" r:id="rId7" imgW="1752600" imgH="43180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1B5DD8A2-800B-40ED-AEAF-799F1CC35B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1811" y="4297839"/>
                        <a:ext cx="2975653" cy="7331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04BAD6DC-9368-4466-A819-4D9D42338BD9}"/>
              </a:ext>
            </a:extLst>
          </p:cNvPr>
          <p:cNvSpPr txBox="1"/>
          <p:nvPr/>
        </p:nvSpPr>
        <p:spPr>
          <a:xfrm>
            <a:off x="9624392" y="447973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R——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里德伯常数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3BD9D0-DE1B-4E5E-9FC8-14A9D3AB1353}"/>
              </a:ext>
            </a:extLst>
          </p:cNvPr>
          <p:cNvSpPr txBox="1"/>
          <p:nvPr/>
        </p:nvSpPr>
        <p:spPr>
          <a:xfrm>
            <a:off x="5860961" y="5525643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索末菲理论：推广至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椭圆形轨道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，并引入相对论修正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B23CE7-308C-499D-ABB8-81DDCFE3620E}"/>
              </a:ext>
            </a:extLst>
          </p:cNvPr>
          <p:cNvSpPr txBox="1"/>
          <p:nvPr/>
        </p:nvSpPr>
        <p:spPr>
          <a:xfrm>
            <a:off x="5860961" y="5954431"/>
            <a:ext cx="6106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推广量子化条件，发展出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主量子数、角量子数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等概念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151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E4E04C-AD78-4241-89F0-C350F008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60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0B30A8E6-D42E-4662-8A33-1A277C602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3A9388-4967-49E1-BE39-20FCAA0305D1}"/>
              </a:ext>
            </a:extLst>
          </p:cNvPr>
          <p:cNvSpPr txBox="1"/>
          <p:nvPr/>
        </p:nvSpPr>
        <p:spPr>
          <a:xfrm>
            <a:off x="756477" y="763114"/>
            <a:ext cx="7079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角动量算符和坐标、动量算符的对易关系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D864B92-1DA6-4D8F-8E10-FDB9DAF73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85179"/>
            <a:ext cx="40089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角动量算符与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动量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算符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84DAFF9-80DE-4F4F-B2D5-431D0482D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978317"/>
              </p:ext>
            </p:extLst>
          </p:nvPr>
        </p:nvGraphicFramePr>
        <p:xfrm>
          <a:off x="5109368" y="2983819"/>
          <a:ext cx="197326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200" imgH="304560" progId="Equation.DSMT4">
                  <p:embed/>
                </p:oleObj>
              </mc:Choice>
              <mc:Fallback>
                <p:oleObj name="Equation" r:id="rId2" imgW="952200" imgH="3045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41D64F4-668B-4EBF-B984-6E7D4B7284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9368" y="2983819"/>
                        <a:ext cx="1973263" cy="622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6">
            <a:extLst>
              <a:ext uri="{FF2B5EF4-FFF2-40B4-BE49-F238E27FC236}">
                <a16:creationId xmlns:a16="http://schemas.microsoft.com/office/drawing/2014/main" id="{C762336D-A148-40B2-B026-39DE39AB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053" y="2167461"/>
            <a:ext cx="51090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类似角动量算符与坐标算符的关系：</a:t>
            </a:r>
            <a:endParaRPr kumimoji="0" lang="zh-CN" altLang="zh-CN" sz="24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15A2967-5B38-4C6E-9A16-F235281F1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548823"/>
              </p:ext>
            </p:extLst>
          </p:nvPr>
        </p:nvGraphicFramePr>
        <p:xfrm>
          <a:off x="3276599" y="4181949"/>
          <a:ext cx="5638800" cy="191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44720" imgH="965160" progId="Equation.DSMT4">
                  <p:embed/>
                </p:oleObj>
              </mc:Choice>
              <mc:Fallback>
                <p:oleObj name="Equation" r:id="rId4" imgW="2844720" imgH="9651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358CB73-B1D1-4801-AE0C-DDF9E51CC7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599" y="4181949"/>
                        <a:ext cx="5638800" cy="1912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箭头: 右 8">
            <a:extLst>
              <a:ext uri="{FF2B5EF4-FFF2-40B4-BE49-F238E27FC236}">
                <a16:creationId xmlns:a16="http://schemas.microsoft.com/office/drawing/2014/main" id="{236C98F4-54DD-4F35-8249-8CB538202392}"/>
              </a:ext>
            </a:extLst>
          </p:cNvPr>
          <p:cNvSpPr/>
          <p:nvPr/>
        </p:nvSpPr>
        <p:spPr>
          <a:xfrm>
            <a:off x="2627479" y="5037310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68EF6329-AEDE-40AC-ACBB-75E1E5BDF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009" y="3520375"/>
            <a:ext cx="4320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作为练习，同学们可自己进行推导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86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E4E04C-AD78-4241-89F0-C350F008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61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0B30A8E6-D42E-4662-8A33-1A277C602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3A9388-4967-49E1-BE39-20FCAA0305D1}"/>
              </a:ext>
            </a:extLst>
          </p:cNvPr>
          <p:cNvSpPr txBox="1"/>
          <p:nvPr/>
        </p:nvSpPr>
        <p:spPr>
          <a:xfrm>
            <a:off x="756477" y="763114"/>
            <a:ext cx="7079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角动量算符和坐标、动量算符的对易关系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D864B92-1DA6-4D8F-8E10-FDB9DAF73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85179"/>
            <a:ext cx="62483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角动量算符分量               之间的对易关系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84DAFF9-80DE-4F4F-B2D5-431D0482D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280771"/>
              </p:ext>
            </p:extLst>
          </p:nvPr>
        </p:nvGraphicFramePr>
        <p:xfrm>
          <a:off x="2765930" y="2265334"/>
          <a:ext cx="17367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080" imgH="304560" progId="Equation.DSMT4">
                  <p:embed/>
                </p:oleObj>
              </mc:Choice>
              <mc:Fallback>
                <p:oleObj name="Equation" r:id="rId2" imgW="838080" imgH="30456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84DAFF9-80DE-4F4F-B2D5-431D0482D4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5930" y="2265334"/>
                        <a:ext cx="1736725" cy="622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15A2967-5B38-4C6E-9A16-F235281F1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552081"/>
              </p:ext>
            </p:extLst>
          </p:nvPr>
        </p:nvGraphicFramePr>
        <p:xfrm>
          <a:off x="5923026" y="2269140"/>
          <a:ext cx="47593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00120" imgH="304560" progId="Equation.DSMT4">
                  <p:embed/>
                </p:oleObj>
              </mc:Choice>
              <mc:Fallback>
                <p:oleObj name="Equation" r:id="rId4" imgW="2400120" imgH="3045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15A2967-5B38-4C6E-9A16-F235281F1A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3026" y="2269140"/>
                        <a:ext cx="4759325" cy="604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箭头: 右 8">
            <a:extLst>
              <a:ext uri="{FF2B5EF4-FFF2-40B4-BE49-F238E27FC236}">
                <a16:creationId xmlns:a16="http://schemas.microsoft.com/office/drawing/2014/main" id="{236C98F4-54DD-4F35-8249-8CB538202392}"/>
              </a:ext>
            </a:extLst>
          </p:cNvPr>
          <p:cNvSpPr/>
          <p:nvPr/>
        </p:nvSpPr>
        <p:spPr>
          <a:xfrm>
            <a:off x="5050118" y="2426958"/>
            <a:ext cx="325445" cy="26976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6B2B116-4E74-4916-AC1E-6E9AE87F9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719998"/>
              </p:ext>
            </p:extLst>
          </p:nvPr>
        </p:nvGraphicFramePr>
        <p:xfrm>
          <a:off x="3562220" y="1451170"/>
          <a:ext cx="1038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4240" imgH="266400" progId="Equation.DSMT4">
                  <p:embed/>
                </p:oleObj>
              </mc:Choice>
              <mc:Fallback>
                <p:oleObj name="Equation" r:id="rId6" imgW="444240" imgH="2664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DB07800-57B1-4266-AFBA-799FE47F97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220" y="1451170"/>
                        <a:ext cx="1038225" cy="619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D11EBDE-F78F-49AB-BE39-EFD0FF6FBE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919683"/>
              </p:ext>
            </p:extLst>
          </p:nvPr>
        </p:nvGraphicFramePr>
        <p:xfrm>
          <a:off x="3195638" y="3975100"/>
          <a:ext cx="5586412" cy="23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95480" imgH="1218960" progId="Equation.DSMT4">
                  <p:embed/>
                </p:oleObj>
              </mc:Choice>
              <mc:Fallback>
                <p:oleObj name="Equation" r:id="rId8" imgW="2895480" imgH="12189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90ED29-9AE9-4F24-B9F5-303A0529E9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638" y="3975100"/>
                        <a:ext cx="5586412" cy="2347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">
            <a:extLst>
              <a:ext uri="{FF2B5EF4-FFF2-40B4-BE49-F238E27FC236}">
                <a16:creationId xmlns:a16="http://schemas.microsoft.com/office/drawing/2014/main" id="{CB5BE99E-64CA-44CB-910F-718EC2CB6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766" y="3970349"/>
            <a:ext cx="11154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例证：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8640714-5BB4-4E7E-9113-8E604A0B397D}"/>
              </a:ext>
            </a:extLst>
          </p:cNvPr>
          <p:cNvCxnSpPr>
            <a:cxnSpLocks/>
          </p:cNvCxnSpPr>
          <p:nvPr/>
        </p:nvCxnSpPr>
        <p:spPr>
          <a:xfrm>
            <a:off x="4783268" y="5094745"/>
            <a:ext cx="113975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00D807D-ACA4-4D1A-833D-012161C86D8D}"/>
              </a:ext>
            </a:extLst>
          </p:cNvPr>
          <p:cNvCxnSpPr>
            <a:cxnSpLocks/>
          </p:cNvCxnSpPr>
          <p:nvPr/>
        </p:nvCxnSpPr>
        <p:spPr>
          <a:xfrm>
            <a:off x="6305170" y="5094745"/>
            <a:ext cx="113975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1E3D06FB-841D-49EF-AC60-3B7669F7C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701473"/>
              </p:ext>
            </p:extLst>
          </p:nvPr>
        </p:nvGraphicFramePr>
        <p:xfrm>
          <a:off x="7242175" y="4152900"/>
          <a:ext cx="1428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400" imgH="266400" progId="Equation.DSMT4">
                  <p:embed/>
                </p:oleObj>
              </mc:Choice>
              <mc:Fallback>
                <p:oleObj name="Equation" r:id="rId10" imgW="914400" imgH="2664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DB07800-57B1-4266-AFBA-799FE47F97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2175" y="4152900"/>
                        <a:ext cx="1428750" cy="412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6">
            <a:extLst>
              <a:ext uri="{FF2B5EF4-FFF2-40B4-BE49-F238E27FC236}">
                <a16:creationId xmlns:a16="http://schemas.microsoft.com/office/drawing/2014/main" id="{342A175D-DB58-4F6F-AC38-A5B7987CF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414" y="3166607"/>
            <a:ext cx="44935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系统的角动量也存在同样的关系</a:t>
            </a:r>
            <a:endParaRPr kumimoji="0" lang="zh-CN" altLang="zh-CN" sz="24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1A4C2DC-C208-4A5D-8925-C9094C2F95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250631"/>
              </p:ext>
            </p:extLst>
          </p:nvPr>
        </p:nvGraphicFramePr>
        <p:xfrm>
          <a:off x="6729413" y="3106738"/>
          <a:ext cx="202723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77760" imgH="304560" progId="Equation.DSMT4">
                  <p:embed/>
                </p:oleObj>
              </mc:Choice>
              <mc:Fallback>
                <p:oleObj name="Equation" r:id="rId12" imgW="977760" imgH="30456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84DAFF9-80DE-4F4F-B2D5-431D0482D4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9413" y="3106738"/>
                        <a:ext cx="2027237" cy="622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98B89B3-AF05-4904-AADE-AE0403973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915700"/>
              </p:ext>
            </p:extLst>
          </p:nvPr>
        </p:nvGraphicFramePr>
        <p:xfrm>
          <a:off x="9066276" y="5015364"/>
          <a:ext cx="16160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04560" progId="Equation.DSMT4">
                  <p:embed/>
                </p:oleObj>
              </mc:Choice>
              <mc:Fallback>
                <p:oleObj name="Equation" r:id="rId14" imgW="838080" imgH="3045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ED11EBDE-F78F-49AB-BE39-EFD0FF6FBE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6276" y="5015364"/>
                        <a:ext cx="1616075" cy="587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1263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E4E04C-AD78-4241-89F0-C350F008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62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0B30A8E6-D42E-4662-8A33-1A277C602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3A9388-4967-49E1-BE39-20FCAA0305D1}"/>
              </a:ext>
            </a:extLst>
          </p:cNvPr>
          <p:cNvSpPr txBox="1"/>
          <p:nvPr/>
        </p:nvSpPr>
        <p:spPr>
          <a:xfrm>
            <a:off x="756477" y="763114"/>
            <a:ext cx="7079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角动量算符和坐标、动量算符的对易关系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D864B92-1DA6-4D8F-8E10-FDB9DAF73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85179"/>
            <a:ext cx="62483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角动量算符分量               之间的对易关系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84DAFF9-80DE-4F4F-B2D5-431D0482D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089439"/>
              </p:ext>
            </p:extLst>
          </p:nvPr>
        </p:nvGraphicFramePr>
        <p:xfrm>
          <a:off x="2517642" y="2958671"/>
          <a:ext cx="17367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080" imgH="304560" progId="Equation.DSMT4">
                  <p:embed/>
                </p:oleObj>
              </mc:Choice>
              <mc:Fallback>
                <p:oleObj name="Equation" r:id="rId2" imgW="838080" imgH="30456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84DAFF9-80DE-4F4F-B2D5-431D0482D4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642" y="2958671"/>
                        <a:ext cx="1736725" cy="622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15A2967-5B38-4C6E-9A16-F235281F1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392973"/>
              </p:ext>
            </p:extLst>
          </p:nvPr>
        </p:nvGraphicFramePr>
        <p:xfrm>
          <a:off x="899907" y="4202722"/>
          <a:ext cx="47593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00120" imgH="304560" progId="Equation.DSMT4">
                  <p:embed/>
                </p:oleObj>
              </mc:Choice>
              <mc:Fallback>
                <p:oleObj name="Equation" r:id="rId4" imgW="2400120" imgH="3045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15A2967-5B38-4C6E-9A16-F235281F1A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907" y="4202722"/>
                        <a:ext cx="4759325" cy="604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箭头: 右 8">
            <a:extLst>
              <a:ext uri="{FF2B5EF4-FFF2-40B4-BE49-F238E27FC236}">
                <a16:creationId xmlns:a16="http://schemas.microsoft.com/office/drawing/2014/main" id="{236C98F4-54DD-4F35-8249-8CB538202392}"/>
              </a:ext>
            </a:extLst>
          </p:cNvPr>
          <p:cNvSpPr/>
          <p:nvPr/>
        </p:nvSpPr>
        <p:spPr>
          <a:xfrm rot="5400000">
            <a:off x="3346313" y="3748088"/>
            <a:ext cx="325445" cy="26976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6B2B116-4E74-4916-AC1E-6E9AE87F9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10655"/>
              </p:ext>
            </p:extLst>
          </p:nvPr>
        </p:nvGraphicFramePr>
        <p:xfrm>
          <a:off x="3562220" y="1451170"/>
          <a:ext cx="1038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4240" imgH="266400" progId="Equation.DSMT4">
                  <p:embed/>
                </p:oleObj>
              </mc:Choice>
              <mc:Fallback>
                <p:oleObj name="Equation" r:id="rId6" imgW="444240" imgH="2664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96B2B116-4E74-4916-AC1E-6E9AE87F92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220" y="1451170"/>
                        <a:ext cx="1038225" cy="619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">
            <a:extLst>
              <a:ext uri="{FF2B5EF4-FFF2-40B4-BE49-F238E27FC236}">
                <a16:creationId xmlns:a16="http://schemas.microsoft.com/office/drawing/2014/main" id="{CB5BE99E-64CA-44CB-910F-718EC2CB6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756" y="5135167"/>
            <a:ext cx="8004487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角动量的三个分量不能同时具有定值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除非三者同时为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与动量算符不同：动量的三个分量可以同时具有定值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86E2C58-B634-44F1-9E76-3BFA9C0D12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888213"/>
              </p:ext>
            </p:extLst>
          </p:nvPr>
        </p:nvGraphicFramePr>
        <p:xfrm>
          <a:off x="8084313" y="3016231"/>
          <a:ext cx="1498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23600" imgH="253800" progId="Equation.DSMT4">
                  <p:embed/>
                </p:oleObj>
              </mc:Choice>
              <mc:Fallback>
                <p:oleObj name="Equation" r:id="rId8" imgW="723600" imgH="2538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84DAFF9-80DE-4F4F-B2D5-431D0482D4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4313" y="3016231"/>
                        <a:ext cx="1498600" cy="517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409FB4C0-205E-4980-B01D-2A90D21D8292}"/>
              </a:ext>
            </a:extLst>
          </p:cNvPr>
          <p:cNvSpPr txBox="1"/>
          <p:nvPr/>
        </p:nvSpPr>
        <p:spPr>
          <a:xfrm>
            <a:off x="2213935" y="2419888"/>
            <a:ext cx="2344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角动量算符分量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D3D5CB50-6139-42B1-BA79-8360CEE0AC3D}"/>
              </a:ext>
            </a:extLst>
          </p:cNvPr>
          <p:cNvSpPr/>
          <p:nvPr/>
        </p:nvSpPr>
        <p:spPr>
          <a:xfrm rot="5400000">
            <a:off x="8770768" y="3753262"/>
            <a:ext cx="325445" cy="26976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779BA7-4CA1-44B7-95A5-9C7D85A92B93}"/>
              </a:ext>
            </a:extLst>
          </p:cNvPr>
          <p:cNvSpPr txBox="1"/>
          <p:nvPr/>
        </p:nvSpPr>
        <p:spPr>
          <a:xfrm>
            <a:off x="7761421" y="2425061"/>
            <a:ext cx="2344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动量算符分量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C0F15A5E-E251-4323-9F6C-EB76FF630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826029"/>
              </p:ext>
            </p:extLst>
          </p:nvPr>
        </p:nvGraphicFramePr>
        <p:xfrm>
          <a:off x="6356556" y="4222697"/>
          <a:ext cx="4935537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89040" imgH="279360" progId="Equation.DSMT4">
                  <p:embed/>
                </p:oleObj>
              </mc:Choice>
              <mc:Fallback>
                <p:oleObj name="Equation" r:id="rId10" imgW="2489040" imgH="2793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15A2967-5B38-4C6E-9A16-F235281F1A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556" y="4222697"/>
                        <a:ext cx="4935537" cy="554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98C3B57D-2C57-46F2-952D-70560E8A3E30}"/>
              </a:ext>
            </a:extLst>
          </p:cNvPr>
          <p:cNvGrpSpPr/>
          <p:nvPr/>
        </p:nvGrpSpPr>
        <p:grpSpPr>
          <a:xfrm>
            <a:off x="8521743" y="368258"/>
            <a:ext cx="3153000" cy="1812021"/>
            <a:chOff x="8006413" y="337378"/>
            <a:chExt cx="3153000" cy="181202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2BC02B4-17BC-4177-9B6C-7E16D0172694}"/>
                </a:ext>
              </a:extLst>
            </p:cNvPr>
            <p:cNvSpPr/>
            <p:nvPr/>
          </p:nvSpPr>
          <p:spPr>
            <a:xfrm>
              <a:off x="8006413" y="337378"/>
              <a:ext cx="3140655" cy="1812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BE7CF15-FC93-43B3-83B3-ED153DA7F4AF}"/>
                </a:ext>
              </a:extLst>
            </p:cNvPr>
            <p:cNvSpPr txBox="1"/>
            <p:nvPr/>
          </p:nvSpPr>
          <p:spPr>
            <a:xfrm>
              <a:off x="8006413" y="452208"/>
              <a:ext cx="3153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坐标、动量算符之间的对易关系</a:t>
              </a:r>
              <a:endParaRPr lang="zh-CN" altLang="en-US" sz="1600" b="1" dirty="0"/>
            </a:p>
          </p:txBody>
        </p:sp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7B1A9016-28D7-4B0C-AC8B-01009C72F9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2434442"/>
                </p:ext>
              </p:extLst>
            </p:nvPr>
          </p:nvGraphicFramePr>
          <p:xfrm>
            <a:off x="8494238" y="878037"/>
            <a:ext cx="2165003" cy="1214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473120" imgH="825480" progId="Equation.DSMT4">
                    <p:embed/>
                  </p:oleObj>
                </mc:Choice>
                <mc:Fallback>
                  <p:oleObj name="Equation" r:id="rId12" imgW="1473120" imgH="825480" progId="Equation.DSMT4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C0F15A5E-E251-4323-9F6C-EB76FF630E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94238" y="878037"/>
                          <a:ext cx="2165003" cy="121428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Rectangle 15">
            <a:extLst>
              <a:ext uri="{FF2B5EF4-FFF2-40B4-BE49-F238E27FC236}">
                <a16:creationId xmlns:a16="http://schemas.microsoft.com/office/drawing/2014/main" id="{7491E02D-1AB3-4CBD-B8B8-7A411D18E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8076" y="2829902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不对易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95E5270B-C8F6-46BC-918E-7B60F8804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6748" y="2826161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对易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786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5A5269-8719-4FC6-BF7B-99B7FC37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63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599AA5F2-916C-4FF7-9179-D8FCED11A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879DB-83C7-4943-BA9E-B6981DE51105}"/>
              </a:ext>
            </a:extLst>
          </p:cNvPr>
          <p:cNvSpPr txBox="1"/>
          <p:nvPr/>
        </p:nvSpPr>
        <p:spPr>
          <a:xfrm>
            <a:off x="756477" y="763114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3AC2174-9C00-4806-B2DE-082977262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85179"/>
            <a:ext cx="40089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角动量的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模平方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算符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25EB771-BA73-477E-BA1F-F7D4F5DE24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74205"/>
              </p:ext>
            </p:extLst>
          </p:nvPr>
        </p:nvGraphicFramePr>
        <p:xfrm>
          <a:off x="4982369" y="2011769"/>
          <a:ext cx="2227262" cy="56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1120" imgH="266400" progId="Equation.DSMT4">
                  <p:embed/>
                </p:oleObj>
              </mc:Choice>
              <mc:Fallback>
                <p:oleObj name="Equation" r:id="rId2" imgW="1041120" imgH="2664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81A4C2DC-C208-4A5D-8925-C9094C2F95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2369" y="2011769"/>
                        <a:ext cx="2227262" cy="561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5EE1F28-73B0-41F9-ABAB-4725F845B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260992"/>
              </p:ext>
            </p:extLst>
          </p:nvPr>
        </p:nvGraphicFramePr>
        <p:xfrm>
          <a:off x="3735387" y="3462871"/>
          <a:ext cx="47212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63480" imgH="304560" progId="Equation.DSMT4">
                  <p:embed/>
                </p:oleObj>
              </mc:Choice>
              <mc:Fallback>
                <p:oleObj name="Equation" r:id="rId4" imgW="2463480" imgH="3045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5387" y="3462871"/>
                        <a:ext cx="4721225" cy="584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>
            <a:extLst>
              <a:ext uri="{FF2B5EF4-FFF2-40B4-BE49-F238E27FC236}">
                <a16:creationId xmlns:a16="http://schemas.microsoft.com/office/drawing/2014/main" id="{29077EC4-C251-4DE4-99AB-60FE476F7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058" y="2802361"/>
            <a:ext cx="63401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该算符与角动量算符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分量之间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满足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对易关系：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E5BD63F5-E6D0-4E44-B422-507E39AE6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058" y="4136321"/>
            <a:ext cx="11751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例证：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3E97403-6FE4-4F8A-A631-3685DA8A1F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989861"/>
              </p:ext>
            </p:extLst>
          </p:nvPr>
        </p:nvGraphicFramePr>
        <p:xfrm>
          <a:off x="2285661" y="4640385"/>
          <a:ext cx="6207125" cy="180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38200" imgH="939600" progId="Equation.DSMT4">
                  <p:embed/>
                </p:oleObj>
              </mc:Choice>
              <mc:Fallback>
                <p:oleObj name="Equation" r:id="rId6" imgW="3238200" imgH="9396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5EE1F28-73B0-41F9-ABAB-4725F845BB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661" y="4640385"/>
                        <a:ext cx="6207125" cy="18018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箭头: 右 14">
            <a:extLst>
              <a:ext uri="{FF2B5EF4-FFF2-40B4-BE49-F238E27FC236}">
                <a16:creationId xmlns:a16="http://schemas.microsoft.com/office/drawing/2014/main" id="{A11AEEDB-830A-4DDD-8384-303431672A96}"/>
              </a:ext>
            </a:extLst>
          </p:cNvPr>
          <p:cNvSpPr/>
          <p:nvPr/>
        </p:nvSpPr>
        <p:spPr>
          <a:xfrm>
            <a:off x="8610600" y="5541291"/>
            <a:ext cx="325445" cy="26976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5C50D72-B769-4054-9CCC-2BE970C1C3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195550"/>
              </p:ext>
            </p:extLst>
          </p:nvPr>
        </p:nvGraphicFramePr>
        <p:xfrm>
          <a:off x="9171672" y="5384072"/>
          <a:ext cx="143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49160" imgH="304560" progId="Equation.DSMT4">
                  <p:embed/>
                </p:oleObj>
              </mc:Choice>
              <mc:Fallback>
                <p:oleObj name="Equation" r:id="rId8" imgW="749160" imgH="3045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5EE1F28-73B0-41F9-ABAB-4725F845BB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1672" y="5384072"/>
                        <a:ext cx="1435100" cy="584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5C61092A-2BD7-4CC4-B5A9-577639CC6BCF}"/>
              </a:ext>
            </a:extLst>
          </p:cNvPr>
          <p:cNvSpPr txBox="1"/>
          <p:nvPr/>
        </p:nvSpPr>
        <p:spPr>
          <a:xfrm>
            <a:off x="8010028" y="2321716"/>
            <a:ext cx="3944343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角动量的平方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即其绝对值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可以和它的一个分量同时具有定值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5548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E55376-6CC9-4095-B578-67D9EE67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64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525491BC-11A4-42FC-B3B1-D0404C8B1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AB6B78-78E7-426D-848B-FE4F51E30E76}"/>
              </a:ext>
            </a:extLst>
          </p:cNvPr>
          <p:cNvSpPr txBox="1"/>
          <p:nvPr/>
        </p:nvSpPr>
        <p:spPr>
          <a:xfrm>
            <a:off x="756477" y="763114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9C646CB-835F-4A74-8826-5C373BE495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843000"/>
              </p:ext>
            </p:extLst>
          </p:nvPr>
        </p:nvGraphicFramePr>
        <p:xfrm>
          <a:off x="3311380" y="2170846"/>
          <a:ext cx="184467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99920" imgH="266400" progId="Equation.DSMT4">
                  <p:embed/>
                </p:oleObj>
              </mc:Choice>
              <mc:Fallback>
                <p:oleObj name="Equation" r:id="rId2" imgW="799920" imgH="266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380" y="2170846"/>
                        <a:ext cx="1844675" cy="611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F1284E0-751A-4CEE-8DB1-E7F497412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787498"/>
              </p:ext>
            </p:extLst>
          </p:nvPr>
        </p:nvGraphicFramePr>
        <p:xfrm>
          <a:off x="1665596" y="3228456"/>
          <a:ext cx="890746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419360" imgH="304560" progId="Equation.DSMT4">
                  <p:embed/>
                </p:oleObj>
              </mc:Choice>
              <mc:Fallback>
                <p:oleObj name="Equation" r:id="rId4" imgW="4419360" imgH="3045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596" y="3228456"/>
                        <a:ext cx="8907462" cy="615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C6A2B43-D0CC-4670-BC58-BA76C7646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896701"/>
              </p:ext>
            </p:extLst>
          </p:nvPr>
        </p:nvGraphicFramePr>
        <p:xfrm>
          <a:off x="4233718" y="4608856"/>
          <a:ext cx="3719397" cy="61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000" imgH="304560" progId="Equation.DSMT4">
                  <p:embed/>
                </p:oleObj>
              </mc:Choice>
              <mc:Fallback>
                <p:oleObj name="Equation" r:id="rId6" imgW="1854000" imgH="3045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718" y="4608856"/>
                        <a:ext cx="3719397" cy="6120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4C51311-CF85-4E12-8AA3-CD49E6711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742624"/>
              </p:ext>
            </p:extLst>
          </p:nvPr>
        </p:nvGraphicFramePr>
        <p:xfrm>
          <a:off x="4815789" y="5438441"/>
          <a:ext cx="2607077" cy="1107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80800" imgH="507960" progId="Equation.DSMT4">
                  <p:embed/>
                </p:oleObj>
              </mc:Choice>
              <mc:Fallback>
                <p:oleObj name="Equation" r:id="rId8" imgW="1180800" imgH="5079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5789" y="5438441"/>
                        <a:ext cx="2607077" cy="11073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3">
            <a:extLst>
              <a:ext uri="{FF2B5EF4-FFF2-40B4-BE49-F238E27FC236}">
                <a16:creationId xmlns:a16="http://schemas.microsoft.com/office/drawing/2014/main" id="{2926638E-267E-4628-93C9-9093D3144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519" y="5694776"/>
            <a:ext cx="2236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后续推导中会用到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434E3089-1DCF-4A1F-B716-45DEDFF05EE7}"/>
              </a:ext>
            </a:extLst>
          </p:cNvPr>
          <p:cNvSpPr/>
          <p:nvPr/>
        </p:nvSpPr>
        <p:spPr>
          <a:xfrm>
            <a:off x="4244664" y="5863815"/>
            <a:ext cx="325445" cy="26976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5A5C741-E6E0-4204-A913-BA38F4ABF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896" y="3958189"/>
            <a:ext cx="69365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特别地，角动量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kumimoji="0" lang="en-US" altLang="zh-CN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分量与两者的对易关系分别为：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30C43C2D-86C8-481B-8094-DD4E9A1D5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353" y="2703356"/>
            <a:ext cx="25667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产生算符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粒子数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+1)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D8977033-9F61-428B-9EA6-4AE10D293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973" y="2703356"/>
            <a:ext cx="24865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湮没算符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粒子数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1)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32CBF471-DED0-4F25-BB12-2117E999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85179"/>
            <a:ext cx="40089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角动量的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阶梯算符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D4FE08AD-DFEE-471C-8CD7-0ED0B83FC4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178038"/>
              </p:ext>
            </p:extLst>
          </p:nvPr>
        </p:nvGraphicFramePr>
        <p:xfrm>
          <a:off x="6765925" y="2170847"/>
          <a:ext cx="184467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99920" imgH="266400" progId="Equation.DSMT4">
                  <p:embed/>
                </p:oleObj>
              </mc:Choice>
              <mc:Fallback>
                <p:oleObj name="Equation" r:id="rId10" imgW="799920" imgH="2664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9C646CB-835F-4A74-8826-5C373BE49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2170847"/>
                        <a:ext cx="1844675" cy="6111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BD19CEE5-3F6A-491D-A87C-1068236CB14F}"/>
              </a:ext>
            </a:extLst>
          </p:cNvPr>
          <p:cNvGrpSpPr/>
          <p:nvPr/>
        </p:nvGrpSpPr>
        <p:grpSpPr>
          <a:xfrm>
            <a:off x="6708774" y="154378"/>
            <a:ext cx="4669598" cy="1919084"/>
            <a:chOff x="6870975" y="280723"/>
            <a:chExt cx="4669598" cy="19190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480C221-89EB-4183-878C-05E52E186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8" t="12572" r="6490" b="7268"/>
            <a:stretch/>
          </p:blipFill>
          <p:spPr>
            <a:xfrm>
              <a:off x="6870975" y="411060"/>
              <a:ext cx="4669598" cy="1788747"/>
            </a:xfrm>
            <a:prstGeom prst="rect">
              <a:avLst/>
            </a:prstGeom>
          </p:spPr>
        </p:pic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9D670815-0A31-4D3B-AE78-431EB97288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9910175"/>
                </p:ext>
              </p:extLst>
            </p:nvPr>
          </p:nvGraphicFramePr>
          <p:xfrm>
            <a:off x="10653713" y="1656411"/>
            <a:ext cx="195262" cy="2596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90440" imgH="253800" progId="Equation.DSMT4">
                    <p:embed/>
                  </p:oleObj>
                </mc:Choice>
                <mc:Fallback>
                  <p:oleObj name="Equation" r:id="rId13" imgW="190440" imgH="253800" progId="Equation.DSMT4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99C646CB-835F-4A74-8826-5C373BE495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53713" y="1656411"/>
                          <a:ext cx="195262" cy="25964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DFD75806-3FA4-4FD9-8069-ECFE4EF940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0716497"/>
                </p:ext>
              </p:extLst>
            </p:nvPr>
          </p:nvGraphicFramePr>
          <p:xfrm>
            <a:off x="10653713" y="1336306"/>
            <a:ext cx="195262" cy="2596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90440" imgH="253800" progId="Equation.DSMT4">
                    <p:embed/>
                  </p:oleObj>
                </mc:Choice>
                <mc:Fallback>
                  <p:oleObj name="Equation" r:id="rId15" imgW="190440" imgH="253800" progId="Equation.DSMT4">
                    <p:embed/>
                    <p:pic>
                      <p:nvPicPr>
                        <p:cNvPr id="19" name="对象 18">
                          <a:extLst>
                            <a:ext uri="{FF2B5EF4-FFF2-40B4-BE49-F238E27FC236}">
                              <a16:creationId xmlns:a16="http://schemas.microsoft.com/office/drawing/2014/main" id="{9D670815-0A31-4D3B-AE78-431EB97288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53713" y="1336306"/>
                          <a:ext cx="195262" cy="25964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489685F8-4609-4EEE-A1FD-1313DFD557C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0257342"/>
                </p:ext>
              </p:extLst>
            </p:nvPr>
          </p:nvGraphicFramePr>
          <p:xfrm>
            <a:off x="10653713" y="1016201"/>
            <a:ext cx="195262" cy="2596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90440" imgH="253800" progId="Equation.DSMT4">
                    <p:embed/>
                  </p:oleObj>
                </mc:Choice>
                <mc:Fallback>
                  <p:oleObj name="Equation" r:id="rId16" imgW="190440" imgH="253800" progId="Equation.DSMT4">
                    <p:embed/>
                    <p:pic>
                      <p:nvPicPr>
                        <p:cNvPr id="19" name="对象 18">
                          <a:extLst>
                            <a:ext uri="{FF2B5EF4-FFF2-40B4-BE49-F238E27FC236}">
                              <a16:creationId xmlns:a16="http://schemas.microsoft.com/office/drawing/2014/main" id="{9D670815-0A31-4D3B-AE78-431EB97288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53713" y="1016201"/>
                          <a:ext cx="195262" cy="25964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14839956-902C-4BCF-82D0-D2F7CDC1D5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7342219"/>
                </p:ext>
              </p:extLst>
            </p:nvPr>
          </p:nvGraphicFramePr>
          <p:xfrm>
            <a:off x="10653713" y="692861"/>
            <a:ext cx="195262" cy="2596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90440" imgH="253800" progId="Equation.DSMT4">
                    <p:embed/>
                  </p:oleObj>
                </mc:Choice>
                <mc:Fallback>
                  <p:oleObj name="Equation" r:id="rId17" imgW="190440" imgH="253800" progId="Equation.DSMT4">
                    <p:embed/>
                    <p:pic>
                      <p:nvPicPr>
                        <p:cNvPr id="19" name="对象 18">
                          <a:extLst>
                            <a:ext uri="{FF2B5EF4-FFF2-40B4-BE49-F238E27FC236}">
                              <a16:creationId xmlns:a16="http://schemas.microsoft.com/office/drawing/2014/main" id="{9D670815-0A31-4D3B-AE78-431EB97288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53713" y="692861"/>
                          <a:ext cx="195262" cy="25964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>
              <a:extLst>
                <a:ext uri="{FF2B5EF4-FFF2-40B4-BE49-F238E27FC236}">
                  <a16:creationId xmlns:a16="http://schemas.microsoft.com/office/drawing/2014/main" id="{AC33C313-984C-4664-8B28-784F7D7C198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1031032"/>
                </p:ext>
              </p:extLst>
            </p:nvPr>
          </p:nvGraphicFramePr>
          <p:xfrm>
            <a:off x="11171238" y="1656411"/>
            <a:ext cx="182562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77480" imgH="253800" progId="Equation.DSMT4">
                    <p:embed/>
                  </p:oleObj>
                </mc:Choice>
                <mc:Fallback>
                  <p:oleObj name="Equation" r:id="rId18" imgW="177480" imgH="253800" progId="Equation.DSMT4">
                    <p:embed/>
                    <p:pic>
                      <p:nvPicPr>
                        <p:cNvPr id="19" name="对象 18">
                          <a:extLst>
                            <a:ext uri="{FF2B5EF4-FFF2-40B4-BE49-F238E27FC236}">
                              <a16:creationId xmlns:a16="http://schemas.microsoft.com/office/drawing/2014/main" id="{9D670815-0A31-4D3B-AE78-431EB97288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71238" y="1656411"/>
                          <a:ext cx="182562" cy="26035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95235704-0803-41A0-A7F3-56B1046FBEA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4213101"/>
                </p:ext>
              </p:extLst>
            </p:nvPr>
          </p:nvGraphicFramePr>
          <p:xfrm>
            <a:off x="11171238" y="1335598"/>
            <a:ext cx="182562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77480" imgH="253800" progId="Equation.DSMT4">
                    <p:embed/>
                  </p:oleObj>
                </mc:Choice>
                <mc:Fallback>
                  <p:oleObj name="Equation" r:id="rId20" imgW="177480" imgH="25380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AC33C313-984C-4664-8B28-784F7D7C19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71238" y="1335598"/>
                          <a:ext cx="182562" cy="26035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>
              <a:extLst>
                <a:ext uri="{FF2B5EF4-FFF2-40B4-BE49-F238E27FC236}">
                  <a16:creationId xmlns:a16="http://schemas.microsoft.com/office/drawing/2014/main" id="{969CF6F5-2A1E-4CA6-ADAE-F6A034AB09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1948049"/>
                </p:ext>
              </p:extLst>
            </p:nvPr>
          </p:nvGraphicFramePr>
          <p:xfrm>
            <a:off x="11171238" y="1014785"/>
            <a:ext cx="182562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77480" imgH="253800" progId="Equation.DSMT4">
                    <p:embed/>
                  </p:oleObj>
                </mc:Choice>
                <mc:Fallback>
                  <p:oleObj name="Equation" r:id="rId21" imgW="177480" imgH="25380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AC33C313-984C-4664-8B28-784F7D7C19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71238" y="1014785"/>
                          <a:ext cx="182562" cy="26035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08C180FA-B2AD-4DF4-B3A1-30DD02848D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1555492"/>
                </p:ext>
              </p:extLst>
            </p:nvPr>
          </p:nvGraphicFramePr>
          <p:xfrm>
            <a:off x="11171238" y="689626"/>
            <a:ext cx="182562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177480" imgH="253800" progId="Equation.DSMT4">
                    <p:embed/>
                  </p:oleObj>
                </mc:Choice>
                <mc:Fallback>
                  <p:oleObj name="Equation" r:id="rId22" imgW="177480" imgH="25380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AC33C313-984C-4664-8B28-784F7D7C19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71238" y="689626"/>
                          <a:ext cx="182562" cy="26035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DF90EAD-FA38-41F6-8006-732B4228C4D8}"/>
                </a:ext>
              </a:extLst>
            </p:cNvPr>
            <p:cNvSpPr txBox="1"/>
            <p:nvPr/>
          </p:nvSpPr>
          <p:spPr>
            <a:xfrm>
              <a:off x="9703346" y="280723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05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CC18A3-0CB0-4059-8E98-B3C88776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65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0526E914-E3AF-43A0-869B-06B091E59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0E1C73-CDFC-4D8A-8487-10E28C2A1D7D}"/>
              </a:ext>
            </a:extLst>
          </p:cNvPr>
          <p:cNvSpPr txBox="1"/>
          <p:nvPr/>
        </p:nvSpPr>
        <p:spPr>
          <a:xfrm>
            <a:off x="756477" y="763114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C418762-302B-4D28-8160-406CDD501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85179"/>
            <a:ext cx="4671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球坐标系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单粒子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角动量算符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ECD3954-EA8D-4761-B2CD-A095A42ACB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129692"/>
              </p:ext>
            </p:extLst>
          </p:nvPr>
        </p:nvGraphicFramePr>
        <p:xfrm>
          <a:off x="2903907" y="2109795"/>
          <a:ext cx="56388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19160" imgH="215640" progId="Equation.DSMT4">
                  <p:embed/>
                </p:oleObj>
              </mc:Choice>
              <mc:Fallback>
                <p:oleObj name="Equation" r:id="rId2" imgW="281916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907" y="2109795"/>
                        <a:ext cx="5638800" cy="425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893F681-70E2-4EE4-9F84-79803CDC2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760326"/>
              </p:ext>
            </p:extLst>
          </p:nvPr>
        </p:nvGraphicFramePr>
        <p:xfrm>
          <a:off x="5506108" y="4710034"/>
          <a:ext cx="1279525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47640" imgH="419040" progId="Equation.DSMT4">
                  <p:embed/>
                </p:oleObj>
              </mc:Choice>
              <mc:Fallback>
                <p:oleObj name="Equation" r:id="rId4" imgW="647640" imgH="419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6108" y="4710034"/>
                        <a:ext cx="1279525" cy="833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D220E70-E4DC-4D29-B32C-40878C6056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795192"/>
              </p:ext>
            </p:extLst>
          </p:nvPr>
        </p:nvGraphicFramePr>
        <p:xfrm>
          <a:off x="5465572" y="5563393"/>
          <a:ext cx="4882393" cy="921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52400" imgH="482400" progId="Equation.DSMT4">
                  <p:embed/>
                </p:oleObj>
              </mc:Choice>
              <mc:Fallback>
                <p:oleObj name="Equation" r:id="rId6" imgW="2552400" imgH="482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5572" y="5563393"/>
                        <a:ext cx="4882393" cy="9217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30E4F6A3-6520-4CC8-821C-85354E198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240" y="2088115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坐标变换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613E8F38-F59D-449A-A59A-EC7A8B233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873" y="249197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68AFAC4-CEAA-497B-93B5-7125BDA75FD8}"/>
              </a:ext>
            </a:extLst>
          </p:cNvPr>
          <p:cNvGrpSpPr/>
          <p:nvPr/>
        </p:nvGrpSpPr>
        <p:grpSpPr>
          <a:xfrm>
            <a:off x="8757602" y="453006"/>
            <a:ext cx="2993461" cy="2768366"/>
            <a:chOff x="8137835" y="453006"/>
            <a:chExt cx="3537727" cy="327170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84A9CE5-04E6-4FC3-A84D-BA937C85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835" y="453006"/>
              <a:ext cx="3537727" cy="3271706"/>
            </a:xfrm>
            <a:prstGeom prst="rect">
              <a:avLst/>
            </a:prstGeom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FEEAC7DB-EB25-4EEE-A63E-4A8B45F93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1045" y="1926144"/>
              <a:ext cx="856154" cy="472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极角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E4657D87-5506-4294-A127-26E9BD6D8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2944" y="3019127"/>
              <a:ext cx="1199626" cy="472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方位角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36E41A00-3811-4A79-9EB3-1A9467C4D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603517"/>
              </p:ext>
            </p:extLst>
          </p:nvPr>
        </p:nvGraphicFramePr>
        <p:xfrm>
          <a:off x="2879019" y="2714329"/>
          <a:ext cx="4949378" cy="870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77960" imgH="457200" progId="Equation.DSMT4">
                  <p:embed/>
                </p:oleObj>
              </mc:Choice>
              <mc:Fallback>
                <p:oleObj name="Equation" r:id="rId9" imgW="2577960" imgH="4572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DB07800-57B1-4266-AFBA-799FE47F97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019" y="2714329"/>
                        <a:ext cx="4949378" cy="8705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7">
            <a:extLst>
              <a:ext uri="{FF2B5EF4-FFF2-40B4-BE49-F238E27FC236}">
                <a16:creationId xmlns:a16="http://schemas.microsoft.com/office/drawing/2014/main" id="{119040A0-7830-44A8-BD3A-CE91F755C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361" y="5742278"/>
            <a:ext cx="42242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球坐标系下角动量平方算符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4B327F81-5F22-4190-A355-5742D21CC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537064"/>
              </p:ext>
            </p:extLst>
          </p:nvPr>
        </p:nvGraphicFramePr>
        <p:xfrm>
          <a:off x="1614764" y="3676715"/>
          <a:ext cx="85598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495680" imgH="419040" progId="Equation.DSMT4">
                  <p:embed/>
                </p:oleObj>
              </mc:Choice>
              <mc:Fallback>
                <p:oleObj name="Equation" r:id="rId11" imgW="4495680" imgH="4190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893F681-70E2-4EE4-9F84-79803CDC22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764" y="3676715"/>
                        <a:ext cx="8559800" cy="801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7">
            <a:extLst>
              <a:ext uri="{FF2B5EF4-FFF2-40B4-BE49-F238E27FC236}">
                <a16:creationId xmlns:a16="http://schemas.microsoft.com/office/drawing/2014/main" id="{6DF9080B-F73F-47BB-9A86-13B47AFBE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361" y="4895920"/>
            <a:ext cx="44983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球坐标系下角动量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分量算符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100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E5C172-1146-48AF-99B3-2715D61A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66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A8FE563E-1120-493D-A3C7-AEC2AAE6D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25666-1088-45F0-8219-F0A87FD57E0F}"/>
              </a:ext>
            </a:extLst>
          </p:cNvPr>
          <p:cNvSpPr txBox="1"/>
          <p:nvPr/>
        </p:nvSpPr>
        <p:spPr>
          <a:xfrm>
            <a:off x="756477" y="763114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D66C886-D6D3-4C9C-9C6E-09231C39F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85179"/>
            <a:ext cx="50906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(4)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角动量分量的本征值和本征函数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0981588-C79E-41E8-8599-D1369250B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10" y="2188999"/>
            <a:ext cx="81868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首先考虑单粒子角动量分量    的本征值，把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方向取作极轴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9C093A-B061-4719-9971-4886E5E3124D}"/>
              </a:ext>
            </a:extLst>
          </p:cNvPr>
          <p:cNvSpPr txBox="1"/>
          <p:nvPr/>
        </p:nvSpPr>
        <p:spPr>
          <a:xfrm>
            <a:off x="1269392" y="2932643"/>
            <a:ext cx="3580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球坐标系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下，本征方程为</a:t>
            </a:r>
            <a:endParaRPr lang="zh-CN" altLang="en-US" sz="2400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E598B7A-F1C9-4515-AC69-F66783F37A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3296"/>
              </p:ext>
            </p:extLst>
          </p:nvPr>
        </p:nvGraphicFramePr>
        <p:xfrm>
          <a:off x="4925522" y="2736658"/>
          <a:ext cx="2414072" cy="915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19040" progId="Equation.DSMT4">
                  <p:embed/>
                </p:oleObj>
              </mc:Choice>
              <mc:Fallback>
                <p:oleObj name="Equation" r:id="rId2" imgW="1130040" imgH="4190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522" y="2736658"/>
                        <a:ext cx="2414072" cy="9150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E03457DE-D8E0-40DA-B530-7D21E1DB69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007715"/>
              </p:ext>
            </p:extLst>
          </p:nvPr>
        </p:nvGraphicFramePr>
        <p:xfrm>
          <a:off x="5090471" y="3731541"/>
          <a:ext cx="2139767" cy="5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0471" y="3731541"/>
                        <a:ext cx="2139767" cy="562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0F53297-BAD9-4EBD-B832-2C215C229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122130"/>
              </p:ext>
            </p:extLst>
          </p:nvPr>
        </p:nvGraphicFramePr>
        <p:xfrm>
          <a:off x="4022852" y="5181236"/>
          <a:ext cx="3316742" cy="507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36700" imgH="228600" progId="Equation.DSMT4">
                  <p:embed/>
                </p:oleObj>
              </mc:Choice>
              <mc:Fallback>
                <p:oleObj name="Equation" r:id="rId6" imgW="15367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852" y="5181236"/>
                        <a:ext cx="3316742" cy="5071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4">
            <a:extLst>
              <a:ext uri="{FF2B5EF4-FFF2-40B4-BE49-F238E27FC236}">
                <a16:creationId xmlns:a16="http://schemas.microsoft.com/office/drawing/2014/main" id="{083AD282-E363-4DCA-8549-C06E3443E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483" y="3806830"/>
            <a:ext cx="31213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 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kumimoji="0" lang="el-GR" altLang="zh-CN" sz="20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任意函数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35667D9-D26B-4684-B7E6-D384F7B21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109" y="3776053"/>
            <a:ext cx="29546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解出的波函数形式为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2BC1FCD8-9E15-4E49-B5DC-12EFA9278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901" y="4539544"/>
            <a:ext cx="82012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是单值的，因此 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对 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φ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而言必须具有周期性，其周期为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l-GR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π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20AF7639-4D78-41AB-B270-9E5B821541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61997"/>
              </p:ext>
            </p:extLst>
          </p:nvPr>
        </p:nvGraphicFramePr>
        <p:xfrm>
          <a:off x="4520436" y="2152676"/>
          <a:ext cx="270379" cy="545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253800" progId="Equation.DSMT4">
                  <p:embed/>
                </p:oleObj>
              </mc:Choice>
              <mc:Fallback>
                <p:oleObj name="Equation" r:id="rId8" imgW="126720" imgH="2538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834E6704-6A4F-409D-8947-7B754CAED1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0436" y="2152676"/>
                        <a:ext cx="270379" cy="5458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4">
            <a:extLst>
              <a:ext uri="{FF2B5EF4-FFF2-40B4-BE49-F238E27FC236}">
                <a16:creationId xmlns:a16="http://schemas.microsoft.com/office/drawing/2014/main" id="{FC7A476C-5AEE-4174-A0FB-D411B9AE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219" y="5688341"/>
            <a:ext cx="40606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无需求解薛定谔方程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即得到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本征值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4A107F9-08BB-4075-9ABD-F5C72FC793B0}"/>
              </a:ext>
            </a:extLst>
          </p:cNvPr>
          <p:cNvSpPr/>
          <p:nvPr/>
        </p:nvSpPr>
        <p:spPr>
          <a:xfrm>
            <a:off x="3590192" y="5333681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188C226-734D-4CFA-A486-7E69A7EF0A1C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501720" y="5688341"/>
            <a:ext cx="0" cy="3576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4">
            <a:extLst>
              <a:ext uri="{FF2B5EF4-FFF2-40B4-BE49-F238E27FC236}">
                <a16:creationId xmlns:a16="http://schemas.microsoft.com/office/drawing/2014/main" id="{2441780C-DF1D-4741-8638-908D070CE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825" y="6045980"/>
            <a:ext cx="42177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：磁量子数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对应轨道磁矩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902D046-F013-4E0D-BCC7-87CEF5F541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27" y="403302"/>
            <a:ext cx="2870085" cy="3138584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B26BC3D4-5E40-4AFF-86DA-A114E63E774E}"/>
              </a:ext>
            </a:extLst>
          </p:cNvPr>
          <p:cNvGrpSpPr/>
          <p:nvPr/>
        </p:nvGrpSpPr>
        <p:grpSpPr>
          <a:xfrm>
            <a:off x="6917477" y="168826"/>
            <a:ext cx="1693123" cy="1930160"/>
            <a:chOff x="8121279" y="894707"/>
            <a:chExt cx="3504409" cy="3995026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04FA2ADD-C91F-4BB5-BFE7-6ABA1337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279" y="894707"/>
              <a:ext cx="3504409" cy="3995026"/>
            </a:xfrm>
            <a:prstGeom prst="rect">
              <a:avLst/>
            </a:prstGeom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949CE04-4F46-4FFA-8BAF-9FC50D29ACA8}"/>
                </a:ext>
              </a:extLst>
            </p:cNvPr>
            <p:cNvSpPr/>
            <p:nvPr/>
          </p:nvSpPr>
          <p:spPr>
            <a:xfrm>
              <a:off x="10578517" y="1521062"/>
              <a:ext cx="503340" cy="47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123F0C6-E644-41CB-A2BE-1C5E763E801A}"/>
                </a:ext>
              </a:extLst>
            </p:cNvPr>
            <p:cNvSpPr/>
            <p:nvPr/>
          </p:nvSpPr>
          <p:spPr>
            <a:xfrm>
              <a:off x="10851025" y="1996580"/>
              <a:ext cx="503340" cy="47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FAF61E7-EBE7-457F-BE42-E3FB3A5F04FA}"/>
                </a:ext>
              </a:extLst>
            </p:cNvPr>
            <p:cNvSpPr/>
            <p:nvPr/>
          </p:nvSpPr>
          <p:spPr>
            <a:xfrm>
              <a:off x="11081857" y="2853833"/>
              <a:ext cx="543831" cy="47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4501885-D22D-421E-B1F0-C8EE8C3DBC3F}"/>
                </a:ext>
              </a:extLst>
            </p:cNvPr>
            <p:cNvSpPr/>
            <p:nvPr/>
          </p:nvSpPr>
          <p:spPr>
            <a:xfrm>
              <a:off x="10851025" y="3645750"/>
              <a:ext cx="543830" cy="47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9F8BCAE-F1C5-47A3-88A0-4B7C8514C58D}"/>
                </a:ext>
              </a:extLst>
            </p:cNvPr>
            <p:cNvSpPr/>
            <p:nvPr/>
          </p:nvSpPr>
          <p:spPr>
            <a:xfrm>
              <a:off x="10578517" y="4193465"/>
              <a:ext cx="503340" cy="47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91405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1A9E1E-B992-49B3-BE8C-F9E76644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67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A7E7C28-D582-4EE0-A38F-B984D84A1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D8716F-6065-4CB1-8220-0F3371115B66}"/>
              </a:ext>
            </a:extLst>
          </p:cNvPr>
          <p:cNvSpPr txBox="1"/>
          <p:nvPr/>
        </p:nvSpPr>
        <p:spPr>
          <a:xfrm>
            <a:off x="756477" y="763114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CE0B1B5-D5C8-49CB-85B7-AD1ED5C00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68" y="3210914"/>
            <a:ext cx="105272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算符的本征函数依赖于方位角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                         中含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的项具有如下形式：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D0483F3-5C67-47DB-8C62-51A6D6DA24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940413"/>
              </p:ext>
            </p:extLst>
          </p:nvPr>
        </p:nvGraphicFramePr>
        <p:xfrm>
          <a:off x="756477" y="3168800"/>
          <a:ext cx="270379" cy="545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720" imgH="253800" progId="Equation.DSMT4">
                  <p:embed/>
                </p:oleObj>
              </mc:Choice>
              <mc:Fallback>
                <p:oleObj name="Equation" r:id="rId2" imgW="126720" imgH="2538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20AF7639-4D78-41AB-B270-9E5B821541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477" y="3168800"/>
                        <a:ext cx="270379" cy="5458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6524D67-72F5-4810-8247-8CCAC085C4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559282"/>
              </p:ext>
            </p:extLst>
          </p:nvPr>
        </p:nvGraphicFramePr>
        <p:xfrm>
          <a:off x="4743802" y="3913902"/>
          <a:ext cx="2561192" cy="688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57120" imgH="330120" progId="Equation.DSMT4">
                  <p:embed/>
                </p:oleObj>
              </mc:Choice>
              <mc:Fallback>
                <p:oleObj name="Equation" r:id="rId4" imgW="1257120" imgH="3301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3802" y="3913902"/>
                        <a:ext cx="2561192" cy="6880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E446CE3-FF2A-4F0B-A74B-D52422D048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564821"/>
              </p:ext>
            </p:extLst>
          </p:nvPr>
        </p:nvGraphicFramePr>
        <p:xfrm>
          <a:off x="4898714" y="5220236"/>
          <a:ext cx="506571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79480" imgH="533160" progId="Equation.DSMT4">
                  <p:embed/>
                </p:oleObj>
              </mc:Choice>
              <mc:Fallback>
                <p:oleObj name="Equation" r:id="rId6" imgW="2679480" imgH="5331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8714" y="5220236"/>
                        <a:ext cx="5065713" cy="1047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CAEED4AC-AAC8-4E95-AE6F-3F4672A2D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5513278"/>
            <a:ext cx="3987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Φ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已经按照下式归一化：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6CACD3D9-1ABF-4C1A-94E2-7C2C7E2B5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646553"/>
            <a:ext cx="104567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系统角动量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算符等于相互对易的单粒子    算符，因此其本征值同样为：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D9259E7-D82D-456E-8018-520C7D011C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063675"/>
              </p:ext>
            </p:extLst>
          </p:nvPr>
        </p:nvGraphicFramePr>
        <p:xfrm>
          <a:off x="2722401" y="1638164"/>
          <a:ext cx="364892" cy="52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480" imgH="253800" progId="Equation.DSMT4">
                  <p:embed/>
                </p:oleObj>
              </mc:Choice>
              <mc:Fallback>
                <p:oleObj name="Equation" r:id="rId8" imgW="177480" imgH="2538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5C50D72-B769-4054-9CCC-2BE970C1C3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401" y="1638164"/>
                        <a:ext cx="364892" cy="5217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07F6C01-C158-4FEF-B1DA-F4940D9690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886393"/>
              </p:ext>
            </p:extLst>
          </p:nvPr>
        </p:nvGraphicFramePr>
        <p:xfrm>
          <a:off x="6780535" y="1612997"/>
          <a:ext cx="270379" cy="545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6720" imgH="253800" progId="Equation.DSMT4">
                  <p:embed/>
                </p:oleObj>
              </mc:Choice>
              <mc:Fallback>
                <p:oleObj name="Equation" r:id="rId10" imgW="126720" imgH="2538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AD0483F3-5C67-47DB-8C62-51A6D6DA24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535" y="1612997"/>
                        <a:ext cx="270379" cy="5458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43B054BB-B789-4AFE-95B5-4D18581BC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633831"/>
              </p:ext>
            </p:extLst>
          </p:nvPr>
        </p:nvGraphicFramePr>
        <p:xfrm>
          <a:off x="4200271" y="2391439"/>
          <a:ext cx="36179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76160" imgH="228600" progId="Equation.DSMT4">
                  <p:embed/>
                </p:oleObj>
              </mc:Choice>
              <mc:Fallback>
                <p:oleObj name="Equation" r:id="rId11" imgW="1676160" imgH="2286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0F53297-BAD9-4EBD-B832-2C215C2295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271" y="2391439"/>
                        <a:ext cx="3617912" cy="50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CCF306-6790-41CD-AC64-35E573D2E0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433055"/>
              </p:ext>
            </p:extLst>
          </p:nvPr>
        </p:nvGraphicFramePr>
        <p:xfrm>
          <a:off x="5523820" y="3236578"/>
          <a:ext cx="2095909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80800" imgH="253800" progId="Equation.DSMT4">
                  <p:embed/>
                </p:oleObj>
              </mc:Choice>
              <mc:Fallback>
                <p:oleObj name="Equation" r:id="rId13" imgW="1180800" imgH="2538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E03457DE-D8E0-40DA-B530-7D21E1DB69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3820" y="3236578"/>
                        <a:ext cx="2095909" cy="4616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938D5C9-D302-45F5-A828-0B13A4CD2280}"/>
              </a:ext>
            </a:extLst>
          </p:cNvPr>
          <p:cNvCxnSpPr>
            <a:cxnSpLocks/>
          </p:cNvCxnSpPr>
          <p:nvPr/>
        </p:nvCxnSpPr>
        <p:spPr>
          <a:xfrm flipH="1">
            <a:off x="7872012" y="5241624"/>
            <a:ext cx="182182" cy="331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4">
            <a:extLst>
              <a:ext uri="{FF2B5EF4-FFF2-40B4-BE49-F238E27FC236}">
                <a16:creationId xmlns:a16="http://schemas.microsoft.com/office/drawing/2014/main" id="{E34625ED-6863-4E6C-8B3A-BCCDC2079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4463" y="4820126"/>
            <a:ext cx="46987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克罗内克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连续情形→狄拉克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49D3D1AC-3472-4778-ACB9-97F69EF731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025403"/>
              </p:ext>
            </p:extLst>
          </p:nvPr>
        </p:nvGraphicFramePr>
        <p:xfrm>
          <a:off x="7431570" y="478183"/>
          <a:ext cx="4220257" cy="540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031840" imgH="253800" progId="Equation.DSMT4">
                  <p:embed/>
                </p:oleObj>
              </mc:Choice>
              <mc:Fallback>
                <p:oleObj name="Equation" r:id="rId15" imgW="2031840" imgH="2538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E03457DE-D8E0-40DA-B530-7D21E1DB69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1570" y="478183"/>
                        <a:ext cx="4220257" cy="5401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42221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F1A5C8-345A-41AE-B78E-395F6FEF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68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E2264B-FDD4-4A9F-B4CA-062A10A5A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40" y="718257"/>
            <a:ext cx="1971773" cy="3302719"/>
          </a:xfrm>
          <a:prstGeom prst="rect">
            <a:avLst/>
          </a:prstGeom>
        </p:spPr>
      </p:pic>
      <p:sp>
        <p:nvSpPr>
          <p:cNvPr id="7" name="文本框 19">
            <a:extLst>
              <a:ext uri="{FF2B5EF4-FFF2-40B4-BE49-F238E27FC236}">
                <a16:creationId xmlns:a16="http://schemas.microsoft.com/office/drawing/2014/main" id="{1D57E1CE-5AE4-4FFE-BF1C-2DB96C69B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DFD8D6-2A55-4339-99EB-C6EED5F3E1FC}"/>
              </a:ext>
            </a:extLst>
          </p:cNvPr>
          <p:cNvSpPr txBox="1"/>
          <p:nvPr/>
        </p:nvSpPr>
        <p:spPr>
          <a:xfrm>
            <a:off x="756477" y="763114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9EB8F4-AFE4-4F69-B2BD-C6BA60B1C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399" y="1423071"/>
            <a:ext cx="78833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狄拉克</a:t>
            </a:r>
            <a:r>
              <a:rPr kumimoji="0" lang="el-GR" altLang="zh-CN" sz="2400" b="1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r>
              <a:rPr kumimoji="0" lang="zh-CN" altLang="en-US" sz="2400" i="0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在实数线上定义的一个广义函数或分布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9FD65C1-D416-44C4-8DE2-3622F488D8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493991"/>
              </p:ext>
            </p:extLst>
          </p:nvPr>
        </p:nvGraphicFramePr>
        <p:xfrm>
          <a:off x="6200856" y="2119310"/>
          <a:ext cx="1680594" cy="621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27000" imgH="330120" progId="Equation.DSMT4">
                  <p:embed/>
                </p:oleObj>
              </mc:Choice>
              <mc:Fallback>
                <p:oleObj name="Equation" r:id="rId3" imgW="927000" imgH="3301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4E446CE3-FF2A-4F0B-A74B-D52422D048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856" y="2119310"/>
                        <a:ext cx="1680594" cy="6210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3380415-1E31-432B-B7C6-08F0EC7D7D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032673"/>
              </p:ext>
            </p:extLst>
          </p:nvPr>
        </p:nvGraphicFramePr>
        <p:xfrm>
          <a:off x="3081302" y="1994536"/>
          <a:ext cx="2406721" cy="99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533160" progId="Equation.DSMT4">
                  <p:embed/>
                </p:oleObj>
              </mc:Choice>
              <mc:Fallback>
                <p:oleObj name="Equation" r:id="rId5" imgW="1346040" imgH="53316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82B1F9E6-5467-43C0-A383-1777E448E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302" y="1994536"/>
                        <a:ext cx="2406721" cy="9909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10A771A5-E4E0-4E9F-BAB0-DF06EF9D1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874250"/>
              </p:ext>
            </p:extLst>
          </p:nvPr>
        </p:nvGraphicFramePr>
        <p:xfrm>
          <a:off x="9429440" y="4136717"/>
          <a:ext cx="2028299" cy="708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44520" imgH="419040" progId="Equation.DSMT4">
                  <p:embed/>
                </p:oleObj>
              </mc:Choice>
              <mc:Fallback>
                <p:oleObj name="Equation" r:id="rId7" imgW="1244520" imgH="4190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89FD65C1-D416-44C4-8DE2-3622F488D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440" y="4136717"/>
                        <a:ext cx="2028299" cy="7084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4A3DD113-9F29-47C2-BB89-A986728A3759}"/>
              </a:ext>
            </a:extLst>
          </p:cNvPr>
          <p:cNvSpPr txBox="1"/>
          <p:nvPr/>
        </p:nvSpPr>
        <p:spPr>
          <a:xfrm>
            <a:off x="1168400" y="2800081"/>
            <a:ext cx="63481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数学意义：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为中心的正态分布在 </a:t>
            </a:r>
            <a:r>
              <a:rPr lang="en-GB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GB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→0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分布意义上的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极限</a:t>
            </a: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4F995B-FFD7-4A71-9615-9206D85D4AA8}"/>
              </a:ext>
            </a:extLst>
          </p:cNvPr>
          <p:cNvSpPr txBox="1"/>
          <p:nvPr/>
        </p:nvSpPr>
        <p:spPr>
          <a:xfrm>
            <a:off x="1168399" y="3619956"/>
            <a:ext cx="53168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物理意义：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理想化的质点或点电荷的密度</a:t>
            </a:r>
            <a:endParaRPr lang="zh-CN" altLang="en-US" sz="2000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7EE9C8DD-B0DC-4784-9AED-FE3BD412C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156077"/>
              </p:ext>
            </p:extLst>
          </p:nvPr>
        </p:nvGraphicFramePr>
        <p:xfrm>
          <a:off x="2728913" y="5323106"/>
          <a:ext cx="31115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00200" imgH="330120" progId="Equation.DSMT4">
                  <p:embed/>
                </p:oleObj>
              </mc:Choice>
              <mc:Fallback>
                <p:oleObj name="Equation" r:id="rId9" imgW="1600200" imgH="33012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0F53297-BAD9-4EBD-B832-2C215C2295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5323106"/>
                        <a:ext cx="3111500" cy="66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9E39177-0A51-4D68-A958-46EA3143E8C3}"/>
              </a:ext>
            </a:extLst>
          </p:cNvPr>
          <p:cNvSpPr txBox="1"/>
          <p:nvPr/>
        </p:nvSpPr>
        <p:spPr>
          <a:xfrm>
            <a:off x="488029" y="5382334"/>
            <a:ext cx="2095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基本性质：</a:t>
            </a:r>
            <a:endParaRPr lang="zh-CN" altLang="en-US" sz="2400" dirty="0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F71C9B83-49E2-4A20-A5E2-5713C4D444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877995"/>
              </p:ext>
            </p:extLst>
          </p:nvPr>
        </p:nvGraphicFramePr>
        <p:xfrm>
          <a:off x="5979664" y="5316524"/>
          <a:ext cx="3335337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14320" imgH="330120" progId="Equation.DSMT4">
                  <p:embed/>
                </p:oleObj>
              </mc:Choice>
              <mc:Fallback>
                <p:oleObj name="Equation" r:id="rId11" imgW="1714320" imgH="33012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7EE9C8DD-B0DC-4784-9AED-FE3BD412C9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664" y="5316524"/>
                        <a:ext cx="3335337" cy="66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左大括号 22">
            <a:extLst>
              <a:ext uri="{FF2B5EF4-FFF2-40B4-BE49-F238E27FC236}">
                <a16:creationId xmlns:a16="http://schemas.microsoft.com/office/drawing/2014/main" id="{FCF8C475-A541-4A56-8236-74DB0AB49F4E}"/>
              </a:ext>
            </a:extLst>
          </p:cNvPr>
          <p:cNvSpPr/>
          <p:nvPr/>
        </p:nvSpPr>
        <p:spPr>
          <a:xfrm>
            <a:off x="2411287" y="4802553"/>
            <a:ext cx="168945" cy="1655864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D40D2B-F415-4F36-BC52-F91BB58B45EE}"/>
              </a:ext>
            </a:extLst>
          </p:cNvPr>
          <p:cNvSpPr txBox="1"/>
          <p:nvPr/>
        </p:nvSpPr>
        <p:spPr>
          <a:xfrm>
            <a:off x="7315277" y="4673464"/>
            <a:ext cx="945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缩放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E01363FC-1154-457C-BE45-DA9AF358E5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033749"/>
              </p:ext>
            </p:extLst>
          </p:nvPr>
        </p:nvGraphicFramePr>
        <p:xfrm>
          <a:off x="2761314" y="4409321"/>
          <a:ext cx="4284917" cy="880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374560" imgH="469800" progId="Equation.DSMT4">
                  <p:embed/>
                </p:oleObj>
              </mc:Choice>
              <mc:Fallback>
                <p:oleObj name="Equation" r:id="rId13" imgW="2374560" imgH="4698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89FD65C1-D416-44C4-8DE2-3622F488D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1314" y="4409321"/>
                        <a:ext cx="4284917" cy="8802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3D532656-B062-4EB9-967C-E11DACE62C1A}"/>
              </a:ext>
            </a:extLst>
          </p:cNvPr>
          <p:cNvSpPr txBox="1"/>
          <p:nvPr/>
        </p:nvSpPr>
        <p:spPr>
          <a:xfrm>
            <a:off x="9222943" y="5415891"/>
            <a:ext cx="1464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“筛选”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F4D817E6-6778-4E16-966A-3D3D89D8D0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422617"/>
              </p:ext>
            </p:extLst>
          </p:nvPr>
        </p:nvGraphicFramePr>
        <p:xfrm>
          <a:off x="2778125" y="6145213"/>
          <a:ext cx="58435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238200" imgH="253800" progId="Equation.DSMT4">
                  <p:embed/>
                </p:oleObj>
              </mc:Choice>
              <mc:Fallback>
                <p:oleObj name="Equation" r:id="rId15" imgW="3238200" imgH="2538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E01363FC-1154-457C-BE45-DA9AF358E5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25" y="6145213"/>
                        <a:ext cx="5843588" cy="476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CAF6BC2C-729C-40FA-BC63-7166B2C09DEA}"/>
              </a:ext>
            </a:extLst>
          </p:cNvPr>
          <p:cNvSpPr txBox="1"/>
          <p:nvPr/>
        </p:nvSpPr>
        <p:spPr>
          <a:xfrm>
            <a:off x="8837964" y="6152272"/>
            <a:ext cx="1144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分布积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32C7A4C-49AF-487F-9D58-7D3F8949BC15}"/>
              </a:ext>
            </a:extLst>
          </p:cNvPr>
          <p:cNvSpPr txBox="1"/>
          <p:nvPr/>
        </p:nvSpPr>
        <p:spPr>
          <a:xfrm>
            <a:off x="9874018" y="385574"/>
            <a:ext cx="12252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正态分布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9945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52">
            <a:extLst>
              <a:ext uri="{FF2B5EF4-FFF2-40B4-BE49-F238E27FC236}">
                <a16:creationId xmlns:a16="http://schemas.microsoft.com/office/drawing/2014/main" id="{381003D3-059E-4B50-A9E4-4DAD2911E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325" y="5335615"/>
            <a:ext cx="69894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              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为常数，则上式可化为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732481-E680-4A98-8D35-A9F4D1A4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69</a:t>
            </a:fld>
            <a:endParaRPr lang="zh-CN" altLang="en-US" dirty="0"/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D7A92487-287D-4114-837E-A0888DAF3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B1DD5A-8A9B-4F05-B619-C32C520F7FA8}"/>
              </a:ext>
            </a:extLst>
          </p:cNvPr>
          <p:cNvSpPr txBox="1"/>
          <p:nvPr/>
        </p:nvSpPr>
        <p:spPr>
          <a:xfrm>
            <a:off x="756477" y="763114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E7F662-2588-44BC-9FBF-56BB94745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485179"/>
            <a:ext cx="47650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(5)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角动量的本征值和本征函数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8A705F0-FD6C-4A34-B90E-A70F334DF1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552970"/>
              </p:ext>
            </p:extLst>
          </p:nvPr>
        </p:nvGraphicFramePr>
        <p:xfrm>
          <a:off x="2236128" y="2095938"/>
          <a:ext cx="17335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304560" progId="Equation.DSMT4">
                  <p:embed/>
                </p:oleObj>
              </mc:Choice>
              <mc:Fallback>
                <p:oleObj name="Equation" r:id="rId2" imgW="749160" imgH="3045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128" y="2095938"/>
                        <a:ext cx="1733550" cy="695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B9A092F-6620-46E4-B1C0-EDC4376F2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007762"/>
              </p:ext>
            </p:extLst>
          </p:nvPr>
        </p:nvGraphicFramePr>
        <p:xfrm>
          <a:off x="9332951" y="2180349"/>
          <a:ext cx="45878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00" imgH="228600" progId="Equation.DSMT4">
                  <p:embed/>
                </p:oleObj>
              </mc:Choice>
              <mc:Fallback>
                <p:oleObj name="Equation" r:id="rId4" imgW="2412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2951" y="2180349"/>
                        <a:ext cx="458788" cy="461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9B8783F-52D0-469C-8727-55AF657B4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811356"/>
              </p:ext>
            </p:extLst>
          </p:nvPr>
        </p:nvGraphicFramePr>
        <p:xfrm>
          <a:off x="3685622" y="2875972"/>
          <a:ext cx="4538241" cy="147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42920" imgH="634680" progId="Equation.DSMT4">
                  <p:embed/>
                </p:oleObj>
              </mc:Choice>
              <mc:Fallback>
                <p:oleObj name="Equation" r:id="rId6" imgW="1942920" imgH="6346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5622" y="2875972"/>
                        <a:ext cx="4538241" cy="14778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BEFC893-33CC-45C0-8D19-37803B5411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17045"/>
              </p:ext>
            </p:extLst>
          </p:nvPr>
        </p:nvGraphicFramePr>
        <p:xfrm>
          <a:off x="2286195" y="4467739"/>
          <a:ext cx="7619609" cy="67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79760" imgH="304560" progId="Equation.DSMT4">
                  <p:embed/>
                </p:oleObj>
              </mc:Choice>
              <mc:Fallback>
                <p:oleObj name="Equation" r:id="rId8" imgW="3479760" imgH="3045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195" y="4467739"/>
                        <a:ext cx="7619609" cy="676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0">
            <a:extLst>
              <a:ext uri="{FF2B5EF4-FFF2-40B4-BE49-F238E27FC236}">
                <a16:creationId xmlns:a16="http://schemas.microsoft.com/office/drawing/2014/main" id="{4952CD60-FEF2-4934-AF45-6DE574781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678" y="2180647"/>
            <a:ext cx="55264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因此两者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具有共同的本征波函数，设为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94EDB233-7449-4101-BEB4-48398E7F0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312144"/>
              </p:ext>
            </p:extLst>
          </p:nvPr>
        </p:nvGraphicFramePr>
        <p:xfrm>
          <a:off x="7264866" y="924932"/>
          <a:ext cx="4462586" cy="552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63480" imgH="304560" progId="Equation.DSMT4">
                  <p:embed/>
                </p:oleObj>
              </mc:Choice>
              <mc:Fallback>
                <p:oleObj name="Equation" r:id="rId10" imgW="2463480" imgH="3045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5EE1F28-73B0-41F9-ABAB-4725F845BB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4866" y="924932"/>
                        <a:ext cx="4462586" cy="5521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A485C886-1E44-4A7F-BA28-2062E5615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025192"/>
              </p:ext>
            </p:extLst>
          </p:nvPr>
        </p:nvGraphicFramePr>
        <p:xfrm>
          <a:off x="8592976" y="365634"/>
          <a:ext cx="2191074" cy="552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1120" imgH="266400" progId="Equation.DSMT4">
                  <p:embed/>
                </p:oleObj>
              </mc:Choice>
              <mc:Fallback>
                <p:oleObj name="Equation" r:id="rId12" imgW="1041120" imgH="2664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25EB771-BA73-477E-BA1F-F7D4F5DE24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2976" y="365634"/>
                        <a:ext cx="2191074" cy="5521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箭头: 右 20">
            <a:extLst>
              <a:ext uri="{FF2B5EF4-FFF2-40B4-BE49-F238E27FC236}">
                <a16:creationId xmlns:a16="http://schemas.microsoft.com/office/drawing/2014/main" id="{1BD2C665-69FF-4E2F-9396-001298269389}"/>
              </a:ext>
            </a:extLst>
          </p:cNvPr>
          <p:cNvSpPr/>
          <p:nvPr/>
        </p:nvSpPr>
        <p:spPr>
          <a:xfrm>
            <a:off x="1891507" y="4704142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90AEE167-CB48-435D-813E-F3D284540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511071"/>
              </p:ext>
            </p:extLst>
          </p:nvPr>
        </p:nvGraphicFramePr>
        <p:xfrm>
          <a:off x="9005780" y="3985564"/>
          <a:ext cx="221138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11280" imgH="304560" progId="Equation.DSMT4">
                  <p:embed/>
                </p:oleObj>
              </mc:Choice>
              <mc:Fallback>
                <p:oleObj name="Equation" r:id="rId14" imgW="1511280" imgH="30456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43B054BB-B789-4AFE-95B5-4D18581BC5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5780" y="3985564"/>
                        <a:ext cx="2211387" cy="458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F3AFAC99-2C5D-47FA-A562-05A2DEAA7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272389"/>
              </p:ext>
            </p:extLst>
          </p:nvPr>
        </p:nvGraphicFramePr>
        <p:xfrm>
          <a:off x="3534109" y="5254329"/>
          <a:ext cx="1987463" cy="54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927000" imgH="253800" progId="Equation.DSMT4">
                  <p:embed/>
                </p:oleObj>
              </mc:Choice>
              <mc:Fallback>
                <p:oleObj name="Equation" r:id="rId16" imgW="927000" imgH="25380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4109" y="5254329"/>
                        <a:ext cx="1987463" cy="5429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93999D89-ED34-4BDD-89D3-B56250475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037929"/>
              </p:ext>
            </p:extLst>
          </p:nvPr>
        </p:nvGraphicFramePr>
        <p:xfrm>
          <a:off x="4585492" y="5936514"/>
          <a:ext cx="3021013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384200" imgH="266400" progId="Equation.DSMT4">
                  <p:embed/>
                </p:oleObj>
              </mc:Choice>
              <mc:Fallback>
                <p:oleObj name="Equation" r:id="rId18" imgW="1384200" imgH="2664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5492" y="5936514"/>
                        <a:ext cx="3021013" cy="598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24F0F3A-F047-4A31-952A-BF7149AB256A}"/>
              </a:ext>
            </a:extLst>
          </p:cNvPr>
          <p:cNvCxnSpPr>
            <a:cxnSpLocks/>
          </p:cNvCxnSpPr>
          <p:nvPr/>
        </p:nvCxnSpPr>
        <p:spPr>
          <a:xfrm>
            <a:off x="2655022" y="5052800"/>
            <a:ext cx="66701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弧形 29">
            <a:extLst>
              <a:ext uri="{FF2B5EF4-FFF2-40B4-BE49-F238E27FC236}">
                <a16:creationId xmlns:a16="http://schemas.microsoft.com/office/drawing/2014/main" id="{7E745F93-BD82-42EF-9347-0477B0E4587F}"/>
              </a:ext>
            </a:extLst>
          </p:cNvPr>
          <p:cNvSpPr/>
          <p:nvPr/>
        </p:nvSpPr>
        <p:spPr>
          <a:xfrm flipH="1">
            <a:off x="2655022" y="5033289"/>
            <a:ext cx="369202" cy="604652"/>
          </a:xfrm>
          <a:prstGeom prst="arc">
            <a:avLst>
              <a:gd name="adj1" fmla="val 18468130"/>
              <a:gd name="adj2" fmla="val 5126058"/>
            </a:avLst>
          </a:prstGeom>
          <a:ln w="349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D037EBA8-26B2-4E6A-B755-138275B29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864" y="5249019"/>
            <a:ext cx="22621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产生算符的性质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19">
            <a:extLst>
              <a:ext uri="{FF2B5EF4-FFF2-40B4-BE49-F238E27FC236}">
                <a16:creationId xmlns:a16="http://schemas.microsoft.com/office/drawing/2014/main" id="{42930E58-4E8E-4AAF-B06F-FB7CFADD0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A357E8-7DFC-4B75-A7FC-6B92787D73E4}"/>
              </a:ext>
            </a:extLst>
          </p:cNvPr>
          <p:cNvSpPr txBox="1"/>
          <p:nvPr/>
        </p:nvSpPr>
        <p:spPr>
          <a:xfrm>
            <a:off x="756476" y="761908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</p:spTree>
    <p:extLst>
      <p:ext uri="{BB962C8B-B14F-4D97-AF65-F5344CB8AC3E}">
        <p14:creationId xmlns:p14="http://schemas.microsoft.com/office/powerpoint/2010/main" val="4143862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A99475C-8190-4301-BCCA-1259094A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4877A1-EF46-47CC-9A03-41772B843CCC}"/>
              </a:ext>
            </a:extLst>
          </p:cNvPr>
          <p:cNvSpPr txBox="1"/>
          <p:nvPr/>
        </p:nvSpPr>
        <p:spPr>
          <a:xfrm>
            <a:off x="1215267" y="70594"/>
            <a:ext cx="491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微粒的波粒二象性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物质波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4F7E69C-050A-46FC-A22D-FDEAA2C3B8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609590"/>
              </p:ext>
            </p:extLst>
          </p:nvPr>
        </p:nvGraphicFramePr>
        <p:xfrm>
          <a:off x="5037975" y="906495"/>
          <a:ext cx="1584176" cy="857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4364" imgH="418918" progId="Equation.DSMT4">
                  <p:embed/>
                </p:oleObj>
              </mc:Choice>
              <mc:Fallback>
                <p:oleObj name="Equation" r:id="rId2" imgW="774364" imgH="418918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32E752D-6ACC-409A-AA5E-D8C8B3E12F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975" y="906495"/>
                        <a:ext cx="1584176" cy="857014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07508F27-88AF-4061-B650-C36EB2920FE1}"/>
              </a:ext>
            </a:extLst>
          </p:cNvPr>
          <p:cNvGrpSpPr/>
          <p:nvPr/>
        </p:nvGrpSpPr>
        <p:grpSpPr>
          <a:xfrm>
            <a:off x="523755" y="1857743"/>
            <a:ext cx="3896326" cy="4474422"/>
            <a:chOff x="695400" y="2148812"/>
            <a:chExt cx="3420507" cy="392800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AC9D3BE-2A15-4CAC-BBFD-0693D3409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400" y="4148507"/>
              <a:ext cx="3420507" cy="192831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A9452B4-5174-4D5A-A228-3668972E1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271"/>
            <a:stretch/>
          </p:blipFill>
          <p:spPr>
            <a:xfrm>
              <a:off x="714753" y="2148812"/>
              <a:ext cx="3384376" cy="1928311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72E5814-A564-4DE2-B30C-D3715EDC208D}"/>
              </a:ext>
            </a:extLst>
          </p:cNvPr>
          <p:cNvSpPr txBox="1"/>
          <p:nvPr/>
        </p:nvSpPr>
        <p:spPr>
          <a:xfrm>
            <a:off x="787365" y="1266141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玻色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爱因斯坦凝聚态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D7A896-F2FA-432F-8F4C-03803AC0541A}"/>
              </a:ext>
            </a:extLst>
          </p:cNvPr>
          <p:cNvSpPr txBox="1"/>
          <p:nvPr/>
        </p:nvSpPr>
        <p:spPr>
          <a:xfrm>
            <a:off x="4906293" y="4684051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量子隧穿效应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D52D52-459D-4EC3-B311-4B4A8295E1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15" y="2956020"/>
            <a:ext cx="2857500" cy="1533525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72E50626-2E97-4033-9B0B-723C07DC8753}"/>
              </a:ext>
            </a:extLst>
          </p:cNvPr>
          <p:cNvSpPr/>
          <p:nvPr/>
        </p:nvSpPr>
        <p:spPr>
          <a:xfrm rot="19315117">
            <a:off x="6892618" y="2972377"/>
            <a:ext cx="586903" cy="361239"/>
          </a:xfrm>
          <a:prstGeom prst="rightArrow">
            <a:avLst>
              <a:gd name="adj1" fmla="val 50000"/>
              <a:gd name="adj2" fmla="val 969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B8B5BC-0455-450C-8AE7-88345A30A66A}"/>
              </a:ext>
            </a:extLst>
          </p:cNvPr>
          <p:cNvSpPr txBox="1"/>
          <p:nvPr/>
        </p:nvSpPr>
        <p:spPr>
          <a:xfrm>
            <a:off x="5235198" y="5447822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纳米级分辨率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0AE0681-5A98-4741-BEEE-D7BEE80EDB49}"/>
              </a:ext>
            </a:extLst>
          </p:cNvPr>
          <p:cNvSpPr/>
          <p:nvPr/>
        </p:nvSpPr>
        <p:spPr>
          <a:xfrm rot="2140863">
            <a:off x="6856768" y="4534031"/>
            <a:ext cx="631003" cy="342599"/>
          </a:xfrm>
          <a:prstGeom prst="rightArrow">
            <a:avLst>
              <a:gd name="adj1" fmla="val 50000"/>
              <a:gd name="adj2" fmla="val 969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A3AF545-182F-4357-A4FC-CEC6B117C0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727" y="375525"/>
            <a:ext cx="2325838" cy="17812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B36BD9D-2D89-498C-8AD2-DDE54CDA62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25" y="1047717"/>
            <a:ext cx="2127182" cy="167873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154E122-8E57-4826-B6E1-513E8B686D8F}"/>
              </a:ext>
            </a:extLst>
          </p:cNvPr>
          <p:cNvSpPr txBox="1"/>
          <p:nvPr/>
        </p:nvSpPr>
        <p:spPr>
          <a:xfrm>
            <a:off x="7631351" y="2563316"/>
            <a:ext cx="394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原子力显微镜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(Atomic Force Microscope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AFM)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040EEF-579E-4694-B447-1570894C143D}"/>
              </a:ext>
            </a:extLst>
          </p:cNvPr>
          <p:cNvSpPr txBox="1"/>
          <p:nvPr/>
        </p:nvSpPr>
        <p:spPr>
          <a:xfrm>
            <a:off x="7326918" y="5718874"/>
            <a:ext cx="465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扫描隧道显微镜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(Scanning Tunneling Microscope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STM)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A24F2B9-28B9-4952-B0D7-86B5EE137A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562" y="3699665"/>
            <a:ext cx="2350081" cy="18918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C21669C-0357-4B06-A485-A1B6BA6B8D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88" y="3699665"/>
            <a:ext cx="1734757" cy="15335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430D672-F6EC-462D-85C6-F24B4C3386BE}"/>
              </a:ext>
            </a:extLst>
          </p:cNvPr>
          <p:cNvSpPr txBox="1"/>
          <p:nvPr/>
        </p:nvSpPr>
        <p:spPr>
          <a:xfrm>
            <a:off x="9810204" y="5250157"/>
            <a:ext cx="1981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单独钴原子在</a:t>
            </a:r>
            <a:r>
              <a:rPr lang="en-US" altLang="zh-CN" sz="14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Co(111)</a:t>
            </a:r>
            <a:r>
              <a:rPr lang="zh-CN" altLang="en-US" sz="14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表面上的形貌</a:t>
            </a:r>
          </a:p>
        </p:txBody>
      </p:sp>
    </p:spTree>
    <p:extLst>
      <p:ext uri="{BB962C8B-B14F-4D97-AF65-F5344CB8AC3E}">
        <p14:creationId xmlns:p14="http://schemas.microsoft.com/office/powerpoint/2010/main" val="18295238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2">
            <a:extLst>
              <a:ext uri="{FF2B5EF4-FFF2-40B4-BE49-F238E27FC236}">
                <a16:creationId xmlns:a16="http://schemas.microsoft.com/office/drawing/2014/main" id="{ABB0E5E7-C219-4A90-B7A6-8D41F876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198" y="5285319"/>
            <a:ext cx="92595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此时按照定义有                         ，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0" lang="en-US" altLang="zh-CN" sz="24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不存在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态矛盾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2D2B4A-E1D5-4183-955D-6559D817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70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8035BE97-5614-4C66-B25F-26B13EFD3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775EAB-C086-454E-B191-839222CA0B8A}"/>
              </a:ext>
            </a:extLst>
          </p:cNvPr>
          <p:cNvSpPr txBox="1"/>
          <p:nvPr/>
        </p:nvSpPr>
        <p:spPr>
          <a:xfrm>
            <a:off x="756477" y="763114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751AE9E-CEB4-4557-B5A1-B29F6DA48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319854"/>
              </p:ext>
            </p:extLst>
          </p:nvPr>
        </p:nvGraphicFramePr>
        <p:xfrm>
          <a:off x="1034073" y="1477967"/>
          <a:ext cx="456882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1840" imgH="266400" progId="Equation.DSMT4">
                  <p:embed/>
                </p:oleObj>
              </mc:Choice>
              <mc:Fallback>
                <p:oleObj name="Equation" r:id="rId2" imgW="2031840" imgH="266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073" y="1477967"/>
                        <a:ext cx="4568825" cy="623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6096B23-90DF-4DD7-9753-A5CD90C151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305110"/>
              </p:ext>
            </p:extLst>
          </p:nvPr>
        </p:nvGraphicFramePr>
        <p:xfrm>
          <a:off x="6908439" y="1477967"/>
          <a:ext cx="1309974" cy="662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3920" imgH="304560" progId="Equation.DSMT4">
                  <p:embed/>
                </p:oleObj>
              </mc:Choice>
              <mc:Fallback>
                <p:oleObj name="Equation" r:id="rId4" imgW="583920" imgH="30456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8439" y="1477967"/>
                        <a:ext cx="1309974" cy="6625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579A58B-5EFC-4591-AB2D-E7330FC83B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054743"/>
              </p:ext>
            </p:extLst>
          </p:nvPr>
        </p:nvGraphicFramePr>
        <p:xfrm>
          <a:off x="5249862" y="2735325"/>
          <a:ext cx="1692275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360" imgH="457200" progId="Equation.DSMT4">
                  <p:embed/>
                </p:oleObj>
              </mc:Choice>
              <mc:Fallback>
                <p:oleObj name="Equation" r:id="rId6" imgW="774360" imgH="457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862" y="2735325"/>
                        <a:ext cx="1692275" cy="10207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12D76CF2-E877-4679-B604-06E99FB775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0917"/>
              </p:ext>
            </p:extLst>
          </p:nvPr>
        </p:nvGraphicFramePr>
        <p:xfrm>
          <a:off x="4740274" y="4539539"/>
          <a:ext cx="271145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66400" progId="Equation.DSMT4">
                  <p:embed/>
                </p:oleObj>
              </mc:Choice>
              <mc:Fallback>
                <p:oleObj name="Equation" r:id="rId8" imgW="1244520" imgH="266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274" y="4539539"/>
                        <a:ext cx="2711450" cy="598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1E5FB4B-EDF9-4D0A-AB7F-1DE5D7716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932771"/>
              </p:ext>
            </p:extLst>
          </p:nvPr>
        </p:nvGraphicFramePr>
        <p:xfrm>
          <a:off x="3190875" y="5191336"/>
          <a:ext cx="1842519" cy="55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50680" imgH="253800" progId="Equation.DSMT4">
                  <p:embed/>
                </p:oleObj>
              </mc:Choice>
              <mc:Fallback>
                <p:oleObj name="Equation" r:id="rId10" imgW="850680" imgH="253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5191336"/>
                        <a:ext cx="1842519" cy="555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4">
            <a:extLst>
              <a:ext uri="{FF2B5EF4-FFF2-40B4-BE49-F238E27FC236}">
                <a16:creationId xmlns:a16="http://schemas.microsoft.com/office/drawing/2014/main" id="{E1F5A4C6-9ADF-4BBC-8458-D3A13AFCD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075" y="1552280"/>
            <a:ext cx="50321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算符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的本征值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一定为正数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C73C185C-036B-40BE-B280-28080359C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198" y="3962678"/>
            <a:ext cx="73180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给定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，对于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0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必有</a:t>
            </a:r>
            <a:r>
              <a:rPr kumimoji="0" lang="zh-CN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上限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，设 </a:t>
            </a:r>
            <a:r>
              <a:rPr kumimoji="0" lang="en-US" altLang="zh-CN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0" lang="en-US" altLang="zh-CN" sz="24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，代入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26F9AF67-8457-48FB-876D-CBA3FC357D3A}"/>
              </a:ext>
            </a:extLst>
          </p:cNvPr>
          <p:cNvSpPr/>
          <p:nvPr/>
        </p:nvSpPr>
        <p:spPr>
          <a:xfrm>
            <a:off x="5795913" y="1688804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F45D970A-C17F-43B3-9022-216AB4319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198" y="2202825"/>
            <a:ext cx="48606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设角动量平方算符的本征值为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kumimoji="0" lang="zh-CN" alt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4CC8C208-4E25-4352-AB02-2D74F414A6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684441"/>
              </p:ext>
            </p:extLst>
          </p:nvPr>
        </p:nvGraphicFramePr>
        <p:xfrm>
          <a:off x="8168079" y="3936000"/>
          <a:ext cx="2821499" cy="55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84200" imgH="266400" progId="Equation.DSMT4">
                  <p:embed/>
                </p:oleObj>
              </mc:Choice>
              <mc:Fallback>
                <p:oleObj name="Equation" r:id="rId12" imgW="1384200" imgH="2664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93999D89-ED34-4BDD-89D3-B562504756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8079" y="3936000"/>
                        <a:ext cx="2821499" cy="558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4">
            <a:extLst>
              <a:ext uri="{FF2B5EF4-FFF2-40B4-BE49-F238E27FC236}">
                <a16:creationId xmlns:a16="http://schemas.microsoft.com/office/drawing/2014/main" id="{564450A7-7464-42C7-9716-3F950094A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318" y="3089969"/>
            <a:ext cx="3258938" cy="82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注：定义中 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000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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kumimoji="0" lang="en-US" altLang="zh-CN" sz="2000" b="0" i="0" u="none" strike="noStrike" cap="none" normalizeH="0" baseline="3000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是磁量子数的最大值</a:t>
            </a:r>
            <a:endParaRPr kumimoji="0" lang="zh-CN" altLang="zh-CN" sz="2000" b="0" i="0" u="none" strike="noStrike" cap="none" normalizeH="0" baseline="3000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D52C5802-E9BD-4B7C-8B0A-E6BD9AFCB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7719"/>
              </p:ext>
            </p:extLst>
          </p:nvPr>
        </p:nvGraphicFramePr>
        <p:xfrm>
          <a:off x="3661100" y="5938955"/>
          <a:ext cx="24669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218960" imgH="253800" progId="Equation.DSMT4">
                  <p:embed/>
                </p:oleObj>
              </mc:Choice>
              <mc:Fallback>
                <p:oleObj name="Equation" r:id="rId14" imgW="1218960" imgH="2538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A14621DC-B738-4A1F-A108-A673B3854C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1100" y="5938955"/>
                        <a:ext cx="2466975" cy="5127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箭头: 右 35">
            <a:extLst>
              <a:ext uri="{FF2B5EF4-FFF2-40B4-BE49-F238E27FC236}">
                <a16:creationId xmlns:a16="http://schemas.microsoft.com/office/drawing/2014/main" id="{8758FD69-21AF-4B51-976F-D35756B31248}"/>
              </a:ext>
            </a:extLst>
          </p:cNvPr>
          <p:cNvSpPr/>
          <p:nvPr/>
        </p:nvSpPr>
        <p:spPr>
          <a:xfrm>
            <a:off x="6325818" y="6094229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D3CD643F-D62E-48E1-998C-8BFCA57078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0020"/>
              </p:ext>
            </p:extLst>
          </p:nvPr>
        </p:nvGraphicFramePr>
        <p:xfrm>
          <a:off x="6777993" y="5938956"/>
          <a:ext cx="118268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83920" imgH="253800" progId="Equation.DSMT4">
                  <p:embed/>
                </p:oleObj>
              </mc:Choice>
              <mc:Fallback>
                <p:oleObj name="Equation" r:id="rId16" imgW="583920" imgH="25380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D52C5802-E9BD-4B7C-8B0A-E6BD9AFCB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993" y="5938956"/>
                        <a:ext cx="1182688" cy="512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904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883133-97E5-4842-8D32-7383F94E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71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206333AB-E23A-4238-B953-45FE2AB53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84138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7528E9-3FF0-440F-A057-F35843A401EE}"/>
              </a:ext>
            </a:extLst>
          </p:cNvPr>
          <p:cNvSpPr txBox="1"/>
          <p:nvPr/>
        </p:nvSpPr>
        <p:spPr>
          <a:xfrm>
            <a:off x="756477" y="763114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B0402C9-CE53-4034-ADE2-911AFDB57D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601570"/>
              </p:ext>
            </p:extLst>
          </p:nvPr>
        </p:nvGraphicFramePr>
        <p:xfrm>
          <a:off x="3082183" y="1468225"/>
          <a:ext cx="390816" cy="53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480" imgH="253800" progId="Equation.DSMT4">
                  <p:embed/>
                </p:oleObj>
              </mc:Choice>
              <mc:Fallback>
                <p:oleObj name="Equation" r:id="rId2" imgW="177480" imgH="2538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B0402C9-CE53-4034-ADE2-911AFDB57D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183" y="1468225"/>
                        <a:ext cx="390816" cy="5344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A37C5E4-CF1A-4AAA-8731-84FB33E83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063090"/>
              </p:ext>
            </p:extLst>
          </p:nvPr>
        </p:nvGraphicFramePr>
        <p:xfrm>
          <a:off x="5582581" y="2013582"/>
          <a:ext cx="4957659" cy="67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14600" imgH="330120" progId="Equation.DSMT4">
                  <p:embed/>
                </p:oleObj>
              </mc:Choice>
              <mc:Fallback>
                <p:oleObj name="Equation" r:id="rId4" imgW="2514600" imgH="3301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A37C5E4-CF1A-4AAA-8731-84FB33E830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2581" y="2013582"/>
                        <a:ext cx="4957659" cy="6751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D00DC89-0788-4904-93C7-C7ACF8DA9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128276"/>
              </p:ext>
            </p:extLst>
          </p:nvPr>
        </p:nvGraphicFramePr>
        <p:xfrm>
          <a:off x="3418702" y="3437581"/>
          <a:ext cx="5354595" cy="58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52400" imgH="279360" progId="Equation.DSMT4">
                  <p:embed/>
                </p:oleObj>
              </mc:Choice>
              <mc:Fallback>
                <p:oleObj name="Equation" r:id="rId6" imgW="2552400" imgH="27936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D00DC89-0788-4904-93C7-C7ACF8DA99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8702" y="3437581"/>
                        <a:ext cx="5354595" cy="58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4C131BF8-2887-4BB8-897A-A8751692B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1478493"/>
            <a:ext cx="28007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左乘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湮没算符     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43F935B-0531-4FC6-BCE7-AC0398FADD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246420"/>
              </p:ext>
            </p:extLst>
          </p:nvPr>
        </p:nvGraphicFramePr>
        <p:xfrm>
          <a:off x="3263238" y="2067449"/>
          <a:ext cx="1527244" cy="534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23600" imgH="253800" progId="Equation.DSMT4">
                  <p:embed/>
                </p:oleObj>
              </mc:Choice>
              <mc:Fallback>
                <p:oleObj name="Equation" r:id="rId8" imgW="723600" imgH="25380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243F935B-0531-4FC6-BCE7-AC0398FADD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238" y="2067449"/>
                        <a:ext cx="1527244" cy="5344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7">
            <a:extLst>
              <a:ext uri="{FF2B5EF4-FFF2-40B4-BE49-F238E27FC236}">
                <a16:creationId xmlns:a16="http://schemas.microsoft.com/office/drawing/2014/main" id="{F09CA753-2686-4EA2-BCD1-2534AACC5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824963"/>
            <a:ext cx="48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最终解得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角动量平方算符的本征值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661DE9E1-DF4A-4EA7-B6CD-A42ED55EB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1589" y="4268793"/>
            <a:ext cx="45069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角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量子数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对应轨道角动量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EECE84C-4E13-448C-A25C-BB11042A5974}"/>
              </a:ext>
            </a:extLst>
          </p:cNvPr>
          <p:cNvGrpSpPr/>
          <p:nvPr/>
        </p:nvGrpSpPr>
        <p:grpSpPr>
          <a:xfrm>
            <a:off x="4174475" y="5844125"/>
            <a:ext cx="3843049" cy="512225"/>
            <a:chOff x="7264454" y="5717715"/>
            <a:chExt cx="3843049" cy="51222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B0E7872-37A3-48CB-8066-80A78B53AD96}"/>
                </a:ext>
              </a:extLst>
            </p:cNvPr>
            <p:cNvSpPr/>
            <p:nvPr/>
          </p:nvSpPr>
          <p:spPr>
            <a:xfrm>
              <a:off x="10615388" y="5717715"/>
              <a:ext cx="45903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8" name="对象 27">
              <a:extLst>
                <a:ext uri="{FF2B5EF4-FFF2-40B4-BE49-F238E27FC236}">
                  <a16:creationId xmlns:a16="http://schemas.microsoft.com/office/drawing/2014/main" id="{F7530C2F-BBF6-41AE-A02A-E1933E4F000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8061275"/>
                </p:ext>
              </p:extLst>
            </p:nvPr>
          </p:nvGraphicFramePr>
          <p:xfrm>
            <a:off x="7264454" y="5768275"/>
            <a:ext cx="3843049" cy="461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955520" imgH="228600" progId="Equation.DSMT4">
                    <p:embed/>
                  </p:oleObj>
                </mc:Choice>
                <mc:Fallback>
                  <p:oleObj name="Equation" r:id="rId10" imgW="1955520" imgH="2286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F7530C2F-BBF6-41AE-A02A-E1933E4F00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64454" y="5768275"/>
                          <a:ext cx="3843049" cy="46166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Rectangle 16">
            <a:extLst>
              <a:ext uri="{FF2B5EF4-FFF2-40B4-BE49-F238E27FC236}">
                <a16:creationId xmlns:a16="http://schemas.microsoft.com/office/drawing/2014/main" id="{1CA2449C-AE41-46CB-8CA6-E3A6BE52B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702" y="5169895"/>
            <a:ext cx="55642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同时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限定了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本征值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磁量子数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的上限</a:t>
            </a: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3C2C24FF-029D-4A2A-95CC-6AE5E9D5B3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265226"/>
              </p:ext>
            </p:extLst>
          </p:nvPr>
        </p:nvGraphicFramePr>
        <p:xfrm>
          <a:off x="4196724" y="4190257"/>
          <a:ext cx="197961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14400" imgH="291960" progId="Equation.DSMT4">
                  <p:embed/>
                </p:oleObj>
              </mc:Choice>
              <mc:Fallback>
                <p:oleObj name="Equation" r:id="rId12" imgW="914400" imgH="29196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3C2C24FF-029D-4A2A-95CC-6AE5E9D5B3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6724" y="4190257"/>
                        <a:ext cx="1979613" cy="635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16">
            <a:extLst>
              <a:ext uri="{FF2B5EF4-FFF2-40B4-BE49-F238E27FC236}">
                <a16:creationId xmlns:a16="http://schemas.microsoft.com/office/drawing/2014/main" id="{E8354E1D-B9E6-4A76-ABBB-D8186360E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4271572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角动量的本征值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4A87892B-2B16-4C8B-98E4-33713D452E28}"/>
              </a:ext>
            </a:extLst>
          </p:cNvPr>
          <p:cNvSpPr/>
          <p:nvPr/>
        </p:nvSpPr>
        <p:spPr>
          <a:xfrm>
            <a:off x="5053078" y="2222296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A0258AF-E0BA-48E9-8B1E-2DCDE41F83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306162"/>
              </p:ext>
            </p:extLst>
          </p:nvPr>
        </p:nvGraphicFramePr>
        <p:xfrm>
          <a:off x="5023832" y="5139846"/>
          <a:ext cx="364892" cy="52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7480" imgH="253800" progId="Equation.DSMT4">
                  <p:embed/>
                </p:oleObj>
              </mc:Choice>
              <mc:Fallback>
                <p:oleObj name="Equation" r:id="rId14" imgW="177480" imgH="2538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CD9259E7-D82D-456E-8018-520C7D011C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3832" y="5139846"/>
                        <a:ext cx="364892" cy="5217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650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DF454025-8EFC-4252-8282-DA5B1EF5C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20" y="3904768"/>
            <a:ext cx="11206158" cy="97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由于算符只含 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φ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角，给定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和角动量分量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后，仍不能完全确定粒子的波函数，其中可以含一个关于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的任意因子，剩下的角因子记作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97A768-766B-4A08-B911-D806773F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72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483A4590-C82F-460B-A5CD-CD5D89822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3C9CA1-F619-453A-BFF4-D7AF676E95DA}"/>
              </a:ext>
            </a:extLst>
          </p:cNvPr>
          <p:cNvSpPr txBox="1"/>
          <p:nvPr/>
        </p:nvSpPr>
        <p:spPr>
          <a:xfrm>
            <a:off x="756476" y="761908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892A5BA-BD13-4AD2-A97D-29EBD2389F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185205"/>
              </p:ext>
            </p:extLst>
          </p:nvPr>
        </p:nvGraphicFramePr>
        <p:xfrm>
          <a:off x="9177069" y="4408176"/>
          <a:ext cx="1196885" cy="531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3947" imgH="253890" progId="Equation.DSMT4">
                  <p:embed/>
                </p:oleObj>
              </mc:Choice>
              <mc:Fallback>
                <p:oleObj name="Equation" r:id="rId2" imgW="583947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7069" y="4408176"/>
                        <a:ext cx="1196885" cy="5319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0AA1451-1B75-4D45-913C-5B2EB718D4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277353"/>
              </p:ext>
            </p:extLst>
          </p:nvPr>
        </p:nvGraphicFramePr>
        <p:xfrm>
          <a:off x="4706334" y="5893829"/>
          <a:ext cx="1629121" cy="602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520" imgH="291960" progId="Equation.DSMT4">
                  <p:embed/>
                </p:oleObj>
              </mc:Choice>
              <mc:Fallback>
                <p:oleObj name="Equation" r:id="rId4" imgW="812520" imgH="2919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334" y="5893829"/>
                        <a:ext cx="1629121" cy="6029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271CE7C-5697-4357-A6E8-0E328BBD6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326326"/>
              </p:ext>
            </p:extLst>
          </p:nvPr>
        </p:nvGraphicFramePr>
        <p:xfrm>
          <a:off x="7430638" y="6004154"/>
          <a:ext cx="2082455" cy="413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02960" imgH="203040" progId="Equation.DSMT4">
                  <p:embed/>
                </p:oleObj>
              </mc:Choice>
              <mc:Fallback>
                <p:oleObj name="Equation" r:id="rId6" imgW="1002960" imgH="203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0638" y="6004154"/>
                        <a:ext cx="2082455" cy="4139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C523930-F7FF-47F8-B1E1-2FE3D2393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521348"/>
              </p:ext>
            </p:extLst>
          </p:nvPr>
        </p:nvGraphicFramePr>
        <p:xfrm>
          <a:off x="4800600" y="5161371"/>
          <a:ext cx="25908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53800" progId="Equation.DSMT4">
                  <p:embed/>
                </p:oleObj>
              </mc:Choice>
              <mc:Fallback>
                <p:oleObj name="Equation" r:id="rId8" imgW="124452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161371"/>
                        <a:ext cx="2590800" cy="534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5">
            <a:extLst>
              <a:ext uri="{FF2B5EF4-FFF2-40B4-BE49-F238E27FC236}">
                <a16:creationId xmlns:a16="http://schemas.microsoft.com/office/drawing/2014/main" id="{87A6ECF3-FF61-4B6A-8111-EBD2A74D0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027" y="5228662"/>
            <a:ext cx="225275" cy="8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2EA4D25B-8415-48E7-A2FE-005E692DA9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281658"/>
              </p:ext>
            </p:extLst>
          </p:nvPr>
        </p:nvGraphicFramePr>
        <p:xfrm>
          <a:off x="3891824" y="2109945"/>
          <a:ext cx="1939370" cy="78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41120" imgH="419040" progId="Equation.DSMT4">
                  <p:embed/>
                </p:oleObj>
              </mc:Choice>
              <mc:Fallback>
                <p:oleObj name="Equation" r:id="rId10" imgW="1041120" imgH="4190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893F681-70E2-4EE4-9F84-79803CDC22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1824" y="2109945"/>
                        <a:ext cx="1939370" cy="78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CA160D81-C40F-4FB2-96D7-84D4BA01A8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02107"/>
              </p:ext>
            </p:extLst>
          </p:nvPr>
        </p:nvGraphicFramePr>
        <p:xfrm>
          <a:off x="3873500" y="2933453"/>
          <a:ext cx="70358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898800" imgH="482400" progId="Equation.DSMT4">
                  <p:embed/>
                </p:oleObj>
              </mc:Choice>
              <mc:Fallback>
                <p:oleObj name="Equation" r:id="rId12" imgW="3898800" imgH="4824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8D220E70-E4DC-4D29-B32C-40878C6056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2933453"/>
                        <a:ext cx="7035800" cy="869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图片 39">
            <a:extLst>
              <a:ext uri="{FF2B5EF4-FFF2-40B4-BE49-F238E27FC236}">
                <a16:creationId xmlns:a16="http://schemas.microsoft.com/office/drawing/2014/main" id="{9478D73C-70BC-43E6-BE52-0A20EB315D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41" y="330635"/>
            <a:ext cx="2332037" cy="2156678"/>
          </a:xfrm>
          <a:prstGeom prst="rect">
            <a:avLst/>
          </a:prstGeom>
        </p:spPr>
      </p:pic>
      <p:sp>
        <p:nvSpPr>
          <p:cNvPr id="41" name="Rectangle 7">
            <a:extLst>
              <a:ext uri="{FF2B5EF4-FFF2-40B4-BE49-F238E27FC236}">
                <a16:creationId xmlns:a16="http://schemas.microsoft.com/office/drawing/2014/main" id="{3FC91CF2-3B01-40C7-A7E4-EB69F33CC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654" y="5964447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归一化条件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D9FB695D-3ADB-40FD-83F9-698A8882E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987" y="5182878"/>
            <a:ext cx="35734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角因子可以进行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变量分离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Rectangle 7">
            <a:extLst>
              <a:ext uri="{FF2B5EF4-FFF2-40B4-BE49-F238E27FC236}">
                <a16:creationId xmlns:a16="http://schemas.microsoft.com/office/drawing/2014/main" id="{29372420-8430-4CF4-83D2-AC3912494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098" y="5963312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5A5F29F4-0C76-4646-AE69-6BE79661C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6970" y="5556280"/>
            <a:ext cx="1495701" cy="4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立体角元</a:t>
            </a:r>
            <a:endParaRPr kumimoji="0" lang="zh-CN" altLang="zh-CN" sz="2000" b="0" i="0" u="none" strike="noStrike" cap="none" normalizeH="0" baseline="3000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E5070E-05D9-447F-B8DA-C7B6CF854074}"/>
              </a:ext>
            </a:extLst>
          </p:cNvPr>
          <p:cNvGrpSpPr/>
          <p:nvPr/>
        </p:nvGrpSpPr>
        <p:grpSpPr>
          <a:xfrm>
            <a:off x="492920" y="1434479"/>
            <a:ext cx="8801647" cy="588571"/>
            <a:chOff x="756476" y="1374334"/>
            <a:chExt cx="8801647" cy="588571"/>
          </a:xfrm>
        </p:grpSpPr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214595A8-CA5E-40FB-B2B6-7B03F119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76" y="1417494"/>
              <a:ext cx="64426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由前面推导已知，   和       具有共同的本征函数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1546598B-51A1-40CE-82B5-3DE442584B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9924841"/>
                </p:ext>
              </p:extLst>
            </p:nvPr>
          </p:nvGraphicFramePr>
          <p:xfrm>
            <a:off x="3209975" y="1377245"/>
            <a:ext cx="290988" cy="585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26720" imgH="253800" progId="Equation.DSMT4">
                    <p:embed/>
                  </p:oleObj>
                </mc:Choice>
                <mc:Fallback>
                  <p:oleObj name="Equation" r:id="rId15" imgW="126720" imgH="25380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2EA4D25B-8415-48E7-A2FE-005E692DA9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9975" y="1377245"/>
                          <a:ext cx="290988" cy="58566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7CE8CDA0-7B3C-4BCC-90E4-808061A144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4747644"/>
                </p:ext>
              </p:extLst>
            </p:nvPr>
          </p:nvGraphicFramePr>
          <p:xfrm>
            <a:off x="3927313" y="1380709"/>
            <a:ext cx="386252" cy="505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64880" imgH="215640" progId="Equation.DSMT4">
                    <p:embed/>
                  </p:oleObj>
                </mc:Choice>
                <mc:Fallback>
                  <p:oleObj name="Equation" r:id="rId17" imgW="164880" imgH="21564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CA160D81-C40F-4FB2-96D7-84D4BA01A8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7313" y="1380709"/>
                          <a:ext cx="386252" cy="50539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560482D9-38F3-4EC9-A4F0-D7D7379127B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504250"/>
                </p:ext>
              </p:extLst>
            </p:nvPr>
          </p:nvGraphicFramePr>
          <p:xfrm>
            <a:off x="7226086" y="1374334"/>
            <a:ext cx="2332037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180800" imgH="253800" progId="Equation.DSMT4">
                    <p:embed/>
                  </p:oleObj>
                </mc:Choice>
                <mc:Fallback>
                  <p:oleObj name="Equation" r:id="rId19" imgW="1180800" imgH="25380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2EA4D25B-8415-48E7-A2FE-005E692DA9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6086" y="1374334"/>
                          <a:ext cx="2332037" cy="5048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14E92A2-3E50-47E7-A78F-5F36F8539D99}"/>
                </a:ext>
              </a:extLst>
            </p:cNvPr>
            <p:cNvCxnSpPr>
              <a:cxnSpLocks/>
            </p:cNvCxnSpPr>
            <p:nvPr/>
          </p:nvCxnSpPr>
          <p:spPr>
            <a:xfrm>
              <a:off x="8919163" y="1805127"/>
              <a:ext cx="44291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A818506-F2EC-4DCD-8BDA-26C7FDA79431}"/>
              </a:ext>
            </a:extLst>
          </p:cNvPr>
          <p:cNvSpPr txBox="1"/>
          <p:nvPr/>
        </p:nvSpPr>
        <p:spPr>
          <a:xfrm>
            <a:off x="492920" y="2635751"/>
            <a:ext cx="33813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球坐标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下本征方程为：</a:t>
            </a:r>
            <a:endParaRPr lang="zh-CN" altLang="en-US" sz="2400" dirty="0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2F2FD0F0-223A-4BA7-87C4-8D9D7B691D7E}"/>
              </a:ext>
            </a:extLst>
          </p:cNvPr>
          <p:cNvSpPr/>
          <p:nvPr/>
        </p:nvSpPr>
        <p:spPr>
          <a:xfrm>
            <a:off x="3644228" y="2394266"/>
            <a:ext cx="155985" cy="973279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419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4">
            <a:extLst>
              <a:ext uri="{FF2B5EF4-FFF2-40B4-BE49-F238E27FC236}">
                <a16:creationId xmlns:a16="http://schemas.microsoft.com/office/drawing/2014/main" id="{9451D395-977B-42C6-9613-283500D7E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398" y="1589575"/>
            <a:ext cx="9519176" cy="51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前已推导                                    ，为角动量分量     的本征函数并归一化</a:t>
            </a:r>
            <a:endParaRPr kumimoji="0" lang="zh-CN" altLang="zh-CN" sz="2400" b="0" i="0" u="none" strike="noStrike" cap="none" normalizeH="0" baseline="3000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3A5584B-181A-43DA-95D3-FD8B4BA1612E}"/>
              </a:ext>
            </a:extLst>
          </p:cNvPr>
          <p:cNvSpPr/>
          <p:nvPr/>
        </p:nvSpPr>
        <p:spPr>
          <a:xfrm>
            <a:off x="8610600" y="504686"/>
            <a:ext cx="2890837" cy="574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68DE7B-7D08-4AA5-8B81-4660785B9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397" y="2441901"/>
            <a:ext cx="9361489" cy="51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因此，                                  中              的归一化条件为</a:t>
            </a:r>
            <a:endParaRPr kumimoji="0" lang="zh-CN" altLang="zh-CN" sz="2400" b="0" i="0" u="none" strike="noStrike" cap="none" normalizeH="0" baseline="3000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09A23BA-54FC-4E08-8505-DBF65872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73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EC661BED-8D37-4656-84ED-75272973B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17728A-8C91-493E-9890-2930AB782CFC}"/>
              </a:ext>
            </a:extLst>
          </p:cNvPr>
          <p:cNvSpPr txBox="1"/>
          <p:nvPr/>
        </p:nvSpPr>
        <p:spPr>
          <a:xfrm>
            <a:off x="756476" y="761908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8C64CA1-CC26-4E39-892B-606ED1EE1D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547558"/>
              </p:ext>
            </p:extLst>
          </p:nvPr>
        </p:nvGraphicFramePr>
        <p:xfrm>
          <a:off x="4751388" y="3216275"/>
          <a:ext cx="26892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22360" imgH="330120" progId="Equation.DSMT4">
                  <p:embed/>
                </p:oleObj>
              </mc:Choice>
              <mc:Fallback>
                <p:oleObj name="Equation" r:id="rId2" imgW="1422360" imgH="33012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E0277FC-14F6-459E-A75B-81D8233B2F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1388" y="3216275"/>
                        <a:ext cx="2689225" cy="650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AA32553-9699-4F00-8400-672BD81072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0877"/>
              </p:ext>
            </p:extLst>
          </p:nvPr>
        </p:nvGraphicFramePr>
        <p:xfrm>
          <a:off x="8775700" y="544513"/>
          <a:ext cx="2538413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18960" imgH="253800" progId="Equation.DSMT4">
                  <p:embed/>
                </p:oleObj>
              </mc:Choice>
              <mc:Fallback>
                <p:oleObj name="Equation" r:id="rId4" imgW="1218960" imgH="2538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C523930-F7FF-47F8-B1E1-2FE3D23938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5700" y="544513"/>
                        <a:ext cx="2538413" cy="534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86A316C-EAE3-4820-B820-F5CFA564FF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648520"/>
              </p:ext>
            </p:extLst>
          </p:nvPr>
        </p:nvGraphicFramePr>
        <p:xfrm>
          <a:off x="2571750" y="1465451"/>
          <a:ext cx="2621756" cy="70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330120" progId="Equation.DSMT4">
                  <p:embed/>
                </p:oleObj>
              </mc:Choice>
              <mc:Fallback>
                <p:oleObj name="Equation" r:id="rId6" imgW="1257120" imgH="330120" progId="Equation.DSMT4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7847E090-8771-4168-95C7-158F9D51C2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1465451"/>
                        <a:ext cx="2621756" cy="704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74AE875-2EC7-44EF-8756-E1F486B20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729658"/>
              </p:ext>
            </p:extLst>
          </p:nvPr>
        </p:nvGraphicFramePr>
        <p:xfrm>
          <a:off x="7388932" y="1570685"/>
          <a:ext cx="290988" cy="58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253800" progId="Equation.DSMT4">
                  <p:embed/>
                </p:oleObj>
              </mc:Choice>
              <mc:Fallback>
                <p:oleObj name="Equation" r:id="rId8" imgW="126720" imgH="2538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546598B-51A1-40CE-82B5-3DE442584B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932" y="1570685"/>
                        <a:ext cx="290988" cy="5856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93997E2-2846-43D8-9EBF-1A482929FC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550410"/>
              </p:ext>
            </p:extLst>
          </p:nvPr>
        </p:nvGraphicFramePr>
        <p:xfrm>
          <a:off x="2129837" y="2431881"/>
          <a:ext cx="25447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69720" imgH="291960" progId="Equation.DSMT4">
                  <p:embed/>
                </p:oleObj>
              </mc:Choice>
              <mc:Fallback>
                <p:oleObj name="Equation" r:id="rId10" imgW="1269720" imgH="2919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10AA1451-1B75-4D45-913C-5B2EB718D4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9837" y="2431881"/>
                        <a:ext cx="2544762" cy="603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9EB5797D-A21F-4659-9F25-6856C557E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985981"/>
              </p:ext>
            </p:extLst>
          </p:nvPr>
        </p:nvGraphicFramePr>
        <p:xfrm>
          <a:off x="5102225" y="2465388"/>
          <a:ext cx="97948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69800" imgH="253800" progId="Equation.DSMT4">
                  <p:embed/>
                </p:oleObj>
              </mc:Choice>
              <mc:Fallback>
                <p:oleObj name="Equation" r:id="rId12" imgW="469800" imgH="2538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AA32553-9699-4F00-8400-672BD81072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225" y="2465388"/>
                        <a:ext cx="979488" cy="536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箭头: 右 16">
            <a:extLst>
              <a:ext uri="{FF2B5EF4-FFF2-40B4-BE49-F238E27FC236}">
                <a16:creationId xmlns:a16="http://schemas.microsoft.com/office/drawing/2014/main" id="{8C7FF64B-13C5-428B-A87A-2869FB2547B3}"/>
              </a:ext>
            </a:extLst>
          </p:cNvPr>
          <p:cNvSpPr/>
          <p:nvPr/>
        </p:nvSpPr>
        <p:spPr>
          <a:xfrm>
            <a:off x="2061317" y="4239212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A66984-7FA2-46B1-B484-B0E1499AE980}"/>
              </a:ext>
            </a:extLst>
          </p:cNvPr>
          <p:cNvGrpSpPr/>
          <p:nvPr/>
        </p:nvGrpSpPr>
        <p:grpSpPr>
          <a:xfrm>
            <a:off x="2429298" y="4034912"/>
            <a:ext cx="7275235" cy="581486"/>
            <a:chOff x="2917309" y="4320217"/>
            <a:chExt cx="7275235" cy="581486"/>
          </a:xfrm>
        </p:grpSpPr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5E18D871-7352-430A-B42F-383C9973C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7309" y="4320217"/>
              <a:ext cx="7275235" cy="511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本征值 </a:t>
              </a:r>
              <a:r>
                <a:rPr kumimoji="0" lang="en-US" altLang="zh-CN" sz="2400" b="0" i="1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</a:t>
              </a: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或 </a:t>
              </a:r>
              <a:r>
                <a:rPr kumimoji="0" lang="en-US" altLang="zh-CN" sz="2400" b="0" i="1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值不同的角因子      函数是自动正交的</a:t>
              </a:r>
              <a:endParaRPr kumimoji="0" lang="zh-CN" altLang="zh-CN" sz="2400" b="0" i="0" u="none" strike="noStrike" cap="none" normalizeH="0" baseline="3000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AF0F3BA1-301A-4847-A77E-C9C14538AC6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2732600"/>
                </p:ext>
              </p:extLst>
            </p:nvPr>
          </p:nvGraphicFramePr>
          <p:xfrm>
            <a:off x="6965156" y="4349545"/>
            <a:ext cx="480615" cy="552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203040" imgH="228600" progId="Equation.DSMT4">
                    <p:embed/>
                  </p:oleObj>
                </mc:Choice>
                <mc:Fallback>
                  <p:oleObj name="Equation" r:id="rId14" imgW="203040" imgH="22860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D892A5BA-BD13-4AD2-A97D-29EBD2389F2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5156" y="4349545"/>
                          <a:ext cx="480615" cy="55215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7AE7E8B-2A04-4216-9AB7-6DE4A2D10D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963504"/>
              </p:ext>
            </p:extLst>
          </p:nvPr>
        </p:nvGraphicFramePr>
        <p:xfrm>
          <a:off x="4210843" y="4741674"/>
          <a:ext cx="37703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993680" imgH="330120" progId="Equation.DSMT4">
                  <p:embed/>
                </p:oleObj>
              </mc:Choice>
              <mc:Fallback>
                <p:oleObj name="Equation" r:id="rId16" imgW="1993680" imgH="3301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8C64CA1-CC26-4E39-892B-606ED1EE1D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843" y="4741674"/>
                        <a:ext cx="3770312" cy="650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4">
            <a:extLst>
              <a:ext uri="{FF2B5EF4-FFF2-40B4-BE49-F238E27FC236}">
                <a16:creationId xmlns:a16="http://schemas.microsoft.com/office/drawing/2014/main" id="{74F45F23-06DA-4C6D-8463-0F10E49C6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5534565"/>
            <a:ext cx="10744962" cy="972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           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并不是任何角动量算符的本征值，只对不同的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相互正交，对不同的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并不正交</a:t>
            </a:r>
            <a:endParaRPr kumimoji="0" lang="zh-CN" altLang="zh-CN" sz="2400" b="0" i="0" u="none" strike="noStrike" cap="none" normalizeH="0" baseline="3000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2F9F0EB7-BBA4-4F1F-B696-9E5BCE83EE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67378"/>
              </p:ext>
            </p:extLst>
          </p:nvPr>
        </p:nvGraphicFramePr>
        <p:xfrm>
          <a:off x="2441575" y="5603875"/>
          <a:ext cx="9271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69800" imgH="253800" progId="Equation.DSMT4">
                  <p:embed/>
                </p:oleObj>
              </mc:Choice>
              <mc:Fallback>
                <p:oleObj name="Equation" r:id="rId18" imgW="469800" imgH="2538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9EB5797D-A21F-4659-9F25-6856C557EE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5603875"/>
                        <a:ext cx="927100" cy="506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4">
            <a:extLst>
              <a:ext uri="{FF2B5EF4-FFF2-40B4-BE49-F238E27FC236}">
                <a16:creationId xmlns:a16="http://schemas.microsoft.com/office/drawing/2014/main" id="{075B59F2-ADB8-4715-B430-264C44AA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155" y="4890731"/>
            <a:ext cx="18437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克罗内克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8853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897E4A-688D-474E-B4A2-82126B1B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74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318767E3-8DD7-48FB-A547-3E366FB76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9D9EBC-4ACD-4CCB-BE8F-FE84D2628A57}"/>
              </a:ext>
            </a:extLst>
          </p:cNvPr>
          <p:cNvSpPr txBox="1"/>
          <p:nvPr/>
        </p:nvSpPr>
        <p:spPr>
          <a:xfrm>
            <a:off x="756476" y="761908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72F578F-8536-4312-B8BE-D98E48B80D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206441"/>
              </p:ext>
            </p:extLst>
          </p:nvPr>
        </p:nvGraphicFramePr>
        <p:xfrm>
          <a:off x="1338263" y="1898650"/>
          <a:ext cx="58626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90840" imgH="482400" progId="Equation.DSMT4">
                  <p:embed/>
                </p:oleObj>
              </mc:Choice>
              <mc:Fallback>
                <p:oleObj name="Equation" r:id="rId2" imgW="3390840" imgH="4824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CA160D81-C40F-4FB2-96D7-84D4BA01A8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263" y="1898650"/>
                        <a:ext cx="5862637" cy="835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4">
            <a:extLst>
              <a:ext uri="{FF2B5EF4-FFF2-40B4-BE49-F238E27FC236}">
                <a16:creationId xmlns:a16="http://schemas.microsoft.com/office/drawing/2014/main" id="{0F0B1137-3C26-44D4-84CD-57CF79E53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22" y="1292515"/>
            <a:ext cx="7581318" cy="5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了解角动量波函数中角因子的性质后，求解本征方程：</a:t>
            </a:r>
            <a:endParaRPr kumimoji="0" lang="zh-CN" altLang="zh-CN" sz="2400" b="0" i="0" u="none" strike="noStrike" cap="none" normalizeH="0" baseline="3000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C90B923-B43C-40DF-B551-DC5A60FF03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83889"/>
              </p:ext>
            </p:extLst>
          </p:nvPr>
        </p:nvGraphicFramePr>
        <p:xfrm>
          <a:off x="2385449" y="2750029"/>
          <a:ext cx="5204818" cy="768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09600" imgH="444240" progId="Equation.DSMT4">
                  <p:embed/>
                </p:oleObj>
              </mc:Choice>
              <mc:Fallback>
                <p:oleObj name="Equation" r:id="rId4" imgW="3009600" imgH="4442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72F578F-8536-4312-B8BE-D98E48B80D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5449" y="2750029"/>
                        <a:ext cx="5204818" cy="7684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1A2F37A-D7C9-4948-BD8E-8BC1C6AA42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443881"/>
              </p:ext>
            </p:extLst>
          </p:nvPr>
        </p:nvGraphicFramePr>
        <p:xfrm>
          <a:off x="3040065" y="3647057"/>
          <a:ext cx="5357944" cy="768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98520" imgH="444240" progId="Equation.DSMT4">
                  <p:embed/>
                </p:oleObj>
              </mc:Choice>
              <mc:Fallback>
                <p:oleObj name="Equation" r:id="rId6" imgW="3098520" imgH="4442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C90B923-B43C-40DF-B551-DC5A60FF03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065" y="3647057"/>
                        <a:ext cx="5357944" cy="7684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箭头: 右 8">
            <a:extLst>
              <a:ext uri="{FF2B5EF4-FFF2-40B4-BE49-F238E27FC236}">
                <a16:creationId xmlns:a16="http://schemas.microsoft.com/office/drawing/2014/main" id="{03E35D05-835F-4A68-A8DB-8739DE2BEA30}"/>
              </a:ext>
            </a:extLst>
          </p:cNvPr>
          <p:cNvSpPr/>
          <p:nvPr/>
        </p:nvSpPr>
        <p:spPr>
          <a:xfrm>
            <a:off x="2608830" y="3930180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60EF9F9-E9D7-43E6-8D71-79801E1F8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343535"/>
              </p:ext>
            </p:extLst>
          </p:nvPr>
        </p:nvGraphicFramePr>
        <p:xfrm>
          <a:off x="548622" y="3410629"/>
          <a:ext cx="1895880" cy="766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60160" imgH="583920" progId="Equation.DSMT4">
                  <p:embed/>
                </p:oleObj>
              </mc:Choice>
              <mc:Fallback>
                <p:oleObj name="Equation" r:id="rId8" imgW="1460160" imgH="5839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AA32553-9699-4F00-8400-672BD81072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22" y="3410629"/>
                        <a:ext cx="1895880" cy="7662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4">
            <a:extLst>
              <a:ext uri="{FF2B5EF4-FFF2-40B4-BE49-F238E27FC236}">
                <a16:creationId xmlns:a16="http://schemas.microsoft.com/office/drawing/2014/main" id="{72257D63-F4C5-4D86-9A4D-01F85883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22" y="4652754"/>
            <a:ext cx="5095524" cy="5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推导略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解得波函数中          部分：</a:t>
            </a:r>
            <a:endParaRPr kumimoji="0" lang="zh-CN" altLang="zh-CN" sz="2400" b="0" i="0" u="none" strike="noStrike" cap="none" normalizeH="0" baseline="3000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F6DAFB5C-0C49-465F-A473-8FC48D844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003855"/>
              </p:ext>
            </p:extLst>
          </p:nvPr>
        </p:nvGraphicFramePr>
        <p:xfrm>
          <a:off x="3716323" y="4703167"/>
          <a:ext cx="849603" cy="465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69800" imgH="253800" progId="Equation.DSMT4">
                  <p:embed/>
                </p:oleObj>
              </mc:Choice>
              <mc:Fallback>
                <p:oleObj name="Equation" r:id="rId10" imgW="469800" imgH="2538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9EB5797D-A21F-4659-9F25-6856C557EE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323" y="4703167"/>
                        <a:ext cx="849603" cy="465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6425F55F-5CDD-4D91-96C5-1C37FB3E19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899829"/>
              </p:ext>
            </p:extLst>
          </p:nvPr>
        </p:nvGraphicFramePr>
        <p:xfrm>
          <a:off x="5446330" y="4467401"/>
          <a:ext cx="4897437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755800" imgH="520560" progId="Equation.DSMT4">
                  <p:embed/>
                </p:oleObj>
              </mc:Choice>
              <mc:Fallback>
                <p:oleObj name="Equation" r:id="rId12" imgW="2755800" imgH="5205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1A2F37A-D7C9-4948-BD8E-8BC1C6AA42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6330" y="4467401"/>
                        <a:ext cx="4897437" cy="927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4">
            <a:extLst>
              <a:ext uri="{FF2B5EF4-FFF2-40B4-BE49-F238E27FC236}">
                <a16:creationId xmlns:a16="http://schemas.microsoft.com/office/drawing/2014/main" id="{B129EFD5-CF22-4352-B940-5E984743E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9564" y="5808839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球谐函数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CAD777B-B335-4AC1-8A47-1E4FE7CBD7AF}"/>
              </a:ext>
            </a:extLst>
          </p:cNvPr>
          <p:cNvCxnSpPr>
            <a:cxnSpLocks/>
          </p:cNvCxnSpPr>
          <p:nvPr/>
        </p:nvCxnSpPr>
        <p:spPr>
          <a:xfrm>
            <a:off x="9239047" y="5128227"/>
            <a:ext cx="100012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4">
            <a:extLst>
              <a:ext uri="{FF2B5EF4-FFF2-40B4-BE49-F238E27FC236}">
                <a16:creationId xmlns:a16="http://schemas.microsoft.com/office/drawing/2014/main" id="{D6B4026F-1771-4050-B319-09C05CD1D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3939" y="4380671"/>
            <a:ext cx="2236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连带勒让德多项式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0F72432B-249D-4710-AD9B-84856672CFED}"/>
              </a:ext>
            </a:extLst>
          </p:cNvPr>
          <p:cNvSpPr/>
          <p:nvPr/>
        </p:nvSpPr>
        <p:spPr>
          <a:xfrm>
            <a:off x="489569" y="5938566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0FE6B9F-76B4-4EB3-A821-CF9A25A27359}"/>
              </a:ext>
            </a:extLst>
          </p:cNvPr>
          <p:cNvSpPr txBox="1"/>
          <p:nvPr/>
        </p:nvSpPr>
        <p:spPr>
          <a:xfrm>
            <a:off x="756476" y="5808839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角动量本征波函数</a:t>
            </a:r>
            <a:endParaRPr lang="zh-CN" altLang="en-US" sz="2400" dirty="0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6ADF8BA-1F61-406E-B862-89EBE202C2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577220"/>
              </p:ext>
            </p:extLst>
          </p:nvPr>
        </p:nvGraphicFramePr>
        <p:xfrm>
          <a:off x="3461223" y="5508547"/>
          <a:ext cx="5935662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40080" imgH="558720" progId="Equation.DSMT4">
                  <p:embed/>
                </p:oleObj>
              </mc:Choice>
              <mc:Fallback>
                <p:oleObj name="Equation" r:id="rId14" imgW="3340080" imgH="55872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6425F55F-5CDD-4D91-96C5-1C37FB3E19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1223" y="5508547"/>
                        <a:ext cx="5935662" cy="995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33209D-7885-4A02-AB2F-1B8D2A9A9DA3}"/>
              </a:ext>
            </a:extLst>
          </p:cNvPr>
          <p:cNvGrpSpPr/>
          <p:nvPr/>
        </p:nvGrpSpPr>
        <p:grpSpPr>
          <a:xfrm>
            <a:off x="8237890" y="191733"/>
            <a:ext cx="3733762" cy="3560991"/>
            <a:chOff x="8237890" y="289556"/>
            <a:chExt cx="3733762" cy="356099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5EC658A-18EF-4FED-A6AB-4AF74B152FDC}"/>
                </a:ext>
              </a:extLst>
            </p:cNvPr>
            <p:cNvSpPr/>
            <p:nvPr/>
          </p:nvSpPr>
          <p:spPr>
            <a:xfrm>
              <a:off x="8337794" y="1108521"/>
              <a:ext cx="3533954" cy="27420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5D971C92-40CF-4D72-84C3-2F71F3D02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90" y="289556"/>
              <a:ext cx="3733762" cy="753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角动量本征值只与角度有关，因此本征波函数只考虑角因子的形式</a:t>
              </a:r>
              <a:endParaRPr kumimoji="0" lang="zh-CN" altLang="zh-CN" b="0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CF9BC8AC-62F6-4FDD-AABE-4770575FDC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1601168"/>
                </p:ext>
              </p:extLst>
            </p:nvPr>
          </p:nvGraphicFramePr>
          <p:xfrm>
            <a:off x="9714889" y="1182277"/>
            <a:ext cx="1956915" cy="1246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409400" imgH="888840" progId="Equation.DSMT4">
                    <p:embed/>
                  </p:oleObj>
                </mc:Choice>
                <mc:Fallback>
                  <p:oleObj name="Equation" r:id="rId16" imgW="1409400" imgH="88884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2EA4D25B-8415-48E7-A2FE-005E692DA9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14889" y="1182277"/>
                          <a:ext cx="1956915" cy="124635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ECF5E7C8-AFA3-4AA6-A9DF-BF898DFC1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149" y="1636177"/>
              <a:ext cx="13388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角动量分量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E17BAEC5-66B1-4D16-8929-257694D49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2401" y="2572175"/>
              <a:ext cx="8771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角动量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9CE126B2-CA78-4DBE-9B84-5D79EE67CB1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29351"/>
                </p:ext>
              </p:extLst>
            </p:nvPr>
          </p:nvGraphicFramePr>
          <p:xfrm>
            <a:off x="9694241" y="2549123"/>
            <a:ext cx="1715265" cy="4229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079280" imgH="266400" progId="Equation.DSMT4">
                    <p:embed/>
                  </p:oleObj>
                </mc:Choice>
                <mc:Fallback>
                  <p:oleObj name="Equation" r:id="rId18" imgW="1079280" imgH="266400" progId="Equation.DSMT4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E72F578F-8536-4312-B8BE-D98E48B80D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94241" y="2549123"/>
                          <a:ext cx="1715265" cy="42298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Rectangle 14">
              <a:extLst>
                <a:ext uri="{FF2B5EF4-FFF2-40B4-BE49-F238E27FC236}">
                  <a16:creationId xmlns:a16="http://schemas.microsoft.com/office/drawing/2014/main" id="{C131C8A3-EE0E-4AB7-ABB7-444D393D6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7794" y="3098018"/>
              <a:ext cx="3528993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球谐函数：拉普拉斯方程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</a:t>
              </a:r>
              <a:r>
                <a:rPr lang="en-US" altLang="zh-CN" baseline="30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zh-CN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f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= 0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在球坐标系下解的角度部分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060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6983C1-A93A-4889-8B8D-36B4B920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75</a:t>
            </a:fld>
            <a:endParaRPr lang="zh-CN" altLang="en-US" dirty="0"/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19ABC023-CB66-4C9F-98BC-8A40182D7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344E11-6281-4897-B072-537DC8610894}"/>
              </a:ext>
            </a:extLst>
          </p:cNvPr>
          <p:cNvSpPr txBox="1"/>
          <p:nvPr/>
        </p:nvSpPr>
        <p:spPr>
          <a:xfrm>
            <a:off x="756476" y="761908"/>
            <a:ext cx="492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角动量的本征值和本征函数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2ADEFBE4-0FD2-4176-9D52-E242A5F48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380" y="1361240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原子轨道</a:t>
            </a:r>
            <a:endParaRPr kumimoji="0" lang="zh-CN" altLang="zh-CN" sz="2400" b="1" i="0" u="sng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49E5DBD8-897A-4D3A-9B41-C86411010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254666"/>
              </p:ext>
            </p:extLst>
          </p:nvPr>
        </p:nvGraphicFramePr>
        <p:xfrm>
          <a:off x="5936182" y="738300"/>
          <a:ext cx="5455277" cy="914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558720" progId="Equation.DSMT4">
                  <p:embed/>
                </p:oleObj>
              </mc:Choice>
              <mc:Fallback>
                <p:oleObj name="Equation" r:id="rId2" imgW="3340080" imgH="558720" progId="Equation.DSMT4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49E5DBD8-897A-4D3A-9B41-C86411010F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6182" y="738300"/>
                        <a:ext cx="5455277" cy="9148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9D213C4-3E61-4B5F-8E97-D00C6A0DE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5" y="4514806"/>
            <a:ext cx="5451447" cy="17288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074093-A9BB-4D91-862A-A01CFA93A5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19" y="2158898"/>
            <a:ext cx="5451447" cy="38298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C98C39-5D96-40E4-AF7D-D9188BD3D9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0" t="1990" b="64281"/>
          <a:stretch/>
        </p:blipFill>
        <p:spPr>
          <a:xfrm>
            <a:off x="1876285" y="2065091"/>
            <a:ext cx="3334531" cy="1931635"/>
          </a:xfrm>
          <a:prstGeom prst="rect">
            <a:avLst/>
          </a:prstGeom>
        </p:spPr>
      </p:pic>
      <p:sp>
        <p:nvSpPr>
          <p:cNvPr id="55" name="Rectangle 14">
            <a:extLst>
              <a:ext uri="{FF2B5EF4-FFF2-40B4-BE49-F238E27FC236}">
                <a16:creationId xmlns:a16="http://schemas.microsoft.com/office/drawing/2014/main" id="{753A6C47-E195-484B-A4B6-E84B843E6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734" y="3251678"/>
            <a:ext cx="13003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主量子数 </a:t>
            </a:r>
            <a:r>
              <a:rPr lang="en-US" altLang="zh-CN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endParaRPr kumimoji="0" lang="zh-CN" altLang="zh-CN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D3062C1-FBAB-4BBB-81C7-0A54A89BBF4A}"/>
              </a:ext>
            </a:extLst>
          </p:cNvPr>
          <p:cNvCxnSpPr>
            <a:cxnSpLocks/>
          </p:cNvCxnSpPr>
          <p:nvPr/>
        </p:nvCxnSpPr>
        <p:spPr>
          <a:xfrm flipH="1" flipV="1">
            <a:off x="1506040" y="3608297"/>
            <a:ext cx="467178" cy="286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0A2EFBA-E257-44DF-A255-6AAB1B225BAC}"/>
              </a:ext>
            </a:extLst>
          </p:cNvPr>
          <p:cNvSpPr txBox="1"/>
          <p:nvPr/>
        </p:nvSpPr>
        <p:spPr>
          <a:xfrm>
            <a:off x="736229" y="206224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轨道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0)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3AA0602-733F-4545-8F4F-6DBF3909B61E}"/>
              </a:ext>
            </a:extLst>
          </p:cNvPr>
          <p:cNvSpPr txBox="1"/>
          <p:nvPr/>
        </p:nvSpPr>
        <p:spPr>
          <a:xfrm>
            <a:off x="756476" y="4145474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轨道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1)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70A6AA6-9B87-4855-B08A-DBB2A2B1BFBD}"/>
              </a:ext>
            </a:extLst>
          </p:cNvPr>
          <p:cNvSpPr txBox="1"/>
          <p:nvPr/>
        </p:nvSpPr>
        <p:spPr>
          <a:xfrm>
            <a:off x="10160075" y="1904636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轨道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2)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60632BA-9AA8-42ED-9F25-2F19E2C5F03E}"/>
              </a:ext>
            </a:extLst>
          </p:cNvPr>
          <p:cNvSpPr txBox="1"/>
          <p:nvPr/>
        </p:nvSpPr>
        <p:spPr>
          <a:xfrm>
            <a:off x="2200091" y="206224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0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1A1C264-09DD-468F-9685-D43E2DC703E7}"/>
              </a:ext>
            </a:extLst>
          </p:cNvPr>
          <p:cNvSpPr txBox="1"/>
          <p:nvPr/>
        </p:nvSpPr>
        <p:spPr>
          <a:xfrm>
            <a:off x="4826736" y="624364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0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62B9350-898D-4F83-9FB0-0FC2D59439BD}"/>
              </a:ext>
            </a:extLst>
          </p:cNvPr>
          <p:cNvSpPr txBox="1"/>
          <p:nvPr/>
        </p:nvSpPr>
        <p:spPr>
          <a:xfrm>
            <a:off x="2968250" y="624384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-1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5BA56F3-B5F0-4B95-AC1A-568C8EBA8AF5}"/>
              </a:ext>
            </a:extLst>
          </p:cNvPr>
          <p:cNvSpPr txBox="1"/>
          <p:nvPr/>
        </p:nvSpPr>
        <p:spPr>
          <a:xfrm>
            <a:off x="965928" y="624364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3" name="Rectangle 14">
            <a:extLst>
              <a:ext uri="{FF2B5EF4-FFF2-40B4-BE49-F238E27FC236}">
                <a16:creationId xmlns:a16="http://schemas.microsoft.com/office/drawing/2014/main" id="{143622B8-3978-488C-8020-4FD487942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216" y="4145275"/>
            <a:ext cx="7040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2</a:t>
            </a:r>
            <a:endParaRPr kumimoji="0" lang="zh-CN" altLang="zh-CN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Rectangle 14">
            <a:extLst>
              <a:ext uri="{FF2B5EF4-FFF2-40B4-BE49-F238E27FC236}">
                <a16:creationId xmlns:a16="http://schemas.microsoft.com/office/drawing/2014/main" id="{AC216B00-1E2F-4B13-95DD-A2E4376FA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8055" y="2225588"/>
            <a:ext cx="7040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3</a:t>
            </a:r>
            <a:endParaRPr kumimoji="0" lang="zh-CN" altLang="zh-CN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3329D17-8330-4130-A09B-D285A260A954}"/>
              </a:ext>
            </a:extLst>
          </p:cNvPr>
          <p:cNvSpPr txBox="1"/>
          <p:nvPr/>
        </p:nvSpPr>
        <p:spPr>
          <a:xfrm>
            <a:off x="10451916" y="498669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0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9E96518-8FE4-46B8-80E8-2B76DFAEB163}"/>
              </a:ext>
            </a:extLst>
          </p:cNvPr>
          <p:cNvSpPr txBox="1"/>
          <p:nvPr/>
        </p:nvSpPr>
        <p:spPr>
          <a:xfrm>
            <a:off x="8758106" y="596578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89951CB-A68F-4746-81E5-54040C44B15A}"/>
              </a:ext>
            </a:extLst>
          </p:cNvPr>
          <p:cNvSpPr txBox="1"/>
          <p:nvPr/>
        </p:nvSpPr>
        <p:spPr>
          <a:xfrm>
            <a:off x="6903471" y="190463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-2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235FD40-0FC4-4CB4-8CE2-56B4D7D9BC61}"/>
              </a:ext>
            </a:extLst>
          </p:cNvPr>
          <p:cNvSpPr txBox="1"/>
          <p:nvPr/>
        </p:nvSpPr>
        <p:spPr>
          <a:xfrm>
            <a:off x="8657349" y="190658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868C321-E7FD-4C1E-B5C5-1E864B43D580}"/>
              </a:ext>
            </a:extLst>
          </p:cNvPr>
          <p:cNvSpPr txBox="1"/>
          <p:nvPr/>
        </p:nvSpPr>
        <p:spPr>
          <a:xfrm>
            <a:off x="6874586" y="596578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-1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0" name="对象 69">
            <a:extLst>
              <a:ext uri="{FF2B5EF4-FFF2-40B4-BE49-F238E27FC236}">
                <a16:creationId xmlns:a16="http://schemas.microsoft.com/office/drawing/2014/main" id="{C4D1A5B3-60B1-4DC4-B539-AE199139E7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98297"/>
              </p:ext>
            </p:extLst>
          </p:nvPr>
        </p:nvGraphicFramePr>
        <p:xfrm>
          <a:off x="8858250" y="263525"/>
          <a:ext cx="28448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25400" imgH="253800" progId="Equation.DSMT4">
                  <p:embed/>
                </p:oleObj>
              </mc:Choice>
              <mc:Fallback>
                <p:oleObj name="Equation" r:id="rId7" imgW="1625400" imgH="2538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D00DC89-0788-4904-93C7-C7ACF8DA99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0" y="263525"/>
                        <a:ext cx="2844800" cy="446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44281C07-4048-483E-A740-81E5B87897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077257"/>
              </p:ext>
            </p:extLst>
          </p:nvPr>
        </p:nvGraphicFramePr>
        <p:xfrm>
          <a:off x="5594895" y="293636"/>
          <a:ext cx="291623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7680" imgH="228600" progId="Equation.DSMT4">
                  <p:embed/>
                </p:oleObj>
              </mc:Choice>
              <mc:Fallback>
                <p:oleObj name="Equation" r:id="rId9" imgW="1777680" imgH="22860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F7530C2F-BBF6-41AE-A02A-E1933E4F00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95" y="293636"/>
                        <a:ext cx="2916237" cy="385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61667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AA7241-A166-4B64-B5FB-413741AE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76</a:t>
            </a:fld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DF6823C-E6D3-43F0-95ED-FDF7087F68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611820"/>
              </p:ext>
            </p:extLst>
          </p:nvPr>
        </p:nvGraphicFramePr>
        <p:xfrm>
          <a:off x="4232010" y="2141613"/>
          <a:ext cx="3727978" cy="917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600" imgH="457200" progId="Equation.DSMT4">
                  <p:embed/>
                </p:oleObj>
              </mc:Choice>
              <mc:Fallback>
                <p:oleObj name="Equation" r:id="rId2" imgW="1866600" imgH="457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2010" y="2141613"/>
                        <a:ext cx="3727978" cy="9176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A9D4D32-1655-4C09-AC1C-E138659E08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567118"/>
              </p:ext>
            </p:extLst>
          </p:nvPr>
        </p:nvGraphicFramePr>
        <p:xfrm>
          <a:off x="4715045" y="3908872"/>
          <a:ext cx="2078806" cy="919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77760" imgH="431640" progId="Equation.DSMT4">
                  <p:embed/>
                </p:oleObj>
              </mc:Choice>
              <mc:Fallback>
                <p:oleObj name="Equation" r:id="rId4" imgW="977760" imgH="431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5045" y="3908872"/>
                        <a:ext cx="2078806" cy="9193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418F2E3-38DF-4A7F-BB86-CA132B9BF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209601"/>
              </p:ext>
            </p:extLst>
          </p:nvPr>
        </p:nvGraphicFramePr>
        <p:xfrm>
          <a:off x="2783911" y="4085125"/>
          <a:ext cx="1116026" cy="46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6880" imgH="228600" progId="Equation.DSMT4">
                  <p:embed/>
                </p:oleObj>
              </mc:Choice>
              <mc:Fallback>
                <p:oleObj name="Equation" r:id="rId6" imgW="596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911" y="4085125"/>
                        <a:ext cx="1116026" cy="4609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A1E4ABC-C1A5-4349-98F5-466B632CB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002803"/>
              </p:ext>
            </p:extLst>
          </p:nvPr>
        </p:nvGraphicFramePr>
        <p:xfrm>
          <a:off x="7568279" y="3899451"/>
          <a:ext cx="1587065" cy="869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7400" imgH="431800" progId="Equation.DSMT4">
                  <p:embed/>
                </p:oleObj>
              </mc:Choice>
              <mc:Fallback>
                <p:oleObj name="Equation" r:id="rId8" imgW="787400" imgH="431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8279" y="3899451"/>
                        <a:ext cx="1587065" cy="8691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F029D2B-BFEE-48B1-91CB-78FE47552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922011"/>
              </p:ext>
            </p:extLst>
          </p:nvPr>
        </p:nvGraphicFramePr>
        <p:xfrm>
          <a:off x="3977109" y="4890813"/>
          <a:ext cx="4237779" cy="904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71700" imgH="457200" progId="Equation.DSMT4">
                  <p:embed/>
                </p:oleObj>
              </mc:Choice>
              <mc:Fallback>
                <p:oleObj name="Equation" r:id="rId10" imgW="21717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7109" y="4890813"/>
                        <a:ext cx="4237779" cy="904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D1CA852-D187-4B25-828C-6C9AF01C3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8E3FC2-2291-4693-804D-F6AE8B4BF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47" y="1545227"/>
            <a:ext cx="48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两个相互作用的粒子的哈密顿量：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6F5CF-3C1C-4BC9-94F2-4452449C6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3263270"/>
            <a:ext cx="97690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引入新的变量代替粒子的径矢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，定义质心径矢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和约化质量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164E86-27A7-4DC9-B5A6-FD29BE853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6806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47AB99-DA35-4626-BF9C-83423041D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321" y="5060376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从而哈密顿量化为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BB20F-CFF2-4304-B7BD-ED024C09B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0791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19">
            <a:extLst>
              <a:ext uri="{FF2B5EF4-FFF2-40B4-BE49-F238E27FC236}">
                <a16:creationId xmlns:a16="http://schemas.microsoft.com/office/drawing/2014/main" id="{125B99A2-A756-4F2C-BC1C-2A3DDF465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5345B9-78FD-4A76-8742-E0FBB755B1D5}"/>
              </a:ext>
            </a:extLst>
          </p:cNvPr>
          <p:cNvSpPr txBox="1"/>
          <p:nvPr/>
        </p:nvSpPr>
        <p:spPr>
          <a:xfrm>
            <a:off x="756476" y="761908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有心力场中的运动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584C515-E612-4562-AEEF-FEAF87C9FBFC}"/>
              </a:ext>
            </a:extLst>
          </p:cNvPr>
          <p:cNvCxnSpPr>
            <a:cxnSpLocks/>
          </p:cNvCxnSpPr>
          <p:nvPr/>
        </p:nvCxnSpPr>
        <p:spPr>
          <a:xfrm>
            <a:off x="6512624" y="5795217"/>
            <a:ext cx="159952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4">
            <a:extLst>
              <a:ext uri="{FF2B5EF4-FFF2-40B4-BE49-F238E27FC236}">
                <a16:creationId xmlns:a16="http://schemas.microsoft.com/office/drawing/2014/main" id="{D6321890-D7D1-461F-A34C-74E45F135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2585" y="5941627"/>
            <a:ext cx="44214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自由粒子运动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质量为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的质心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AFEE800-496A-498A-9036-DC3CAFE09871}"/>
              </a:ext>
            </a:extLst>
          </p:cNvPr>
          <p:cNvCxnSpPr>
            <a:cxnSpLocks/>
          </p:cNvCxnSpPr>
          <p:nvPr/>
        </p:nvCxnSpPr>
        <p:spPr>
          <a:xfrm>
            <a:off x="4626499" y="5795217"/>
            <a:ext cx="170718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4">
            <a:extLst>
              <a:ext uri="{FF2B5EF4-FFF2-40B4-BE49-F238E27FC236}">
                <a16:creationId xmlns:a16="http://schemas.microsoft.com/office/drawing/2014/main" id="{74135435-4429-4BE9-AB17-82B7D980C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8012" y="5941627"/>
            <a:ext cx="46586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质量为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的粒子在有心力场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中运动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F4A7CA1F-D7C0-4983-A71E-9BC21C1A4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279" y="5117967"/>
            <a:ext cx="20281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0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：关于 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坐标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ctr" defTabSz="914400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：关于 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坐标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F38262-5C98-4BC2-980E-790C685B6204}"/>
              </a:ext>
            </a:extLst>
          </p:cNvPr>
          <p:cNvGrpSpPr/>
          <p:nvPr/>
        </p:nvGrpSpPr>
        <p:grpSpPr>
          <a:xfrm>
            <a:off x="8459092" y="417858"/>
            <a:ext cx="3179852" cy="2549699"/>
            <a:chOff x="8317818" y="369396"/>
            <a:chExt cx="2868842" cy="2300322"/>
          </a:xfrm>
        </p:grpSpPr>
        <p:pic>
          <p:nvPicPr>
            <p:cNvPr id="117769" name="图片 27">
              <a:extLst>
                <a:ext uri="{FF2B5EF4-FFF2-40B4-BE49-F238E27FC236}">
                  <a16:creationId xmlns:a16="http://schemas.microsoft.com/office/drawing/2014/main" id="{9FEA85E3-3166-4EAF-8EB9-9D5B2F07E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7818" y="369396"/>
              <a:ext cx="2868842" cy="2300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C500DC3-66C0-429D-9C40-89E39B1C497E}"/>
                </a:ext>
              </a:extLst>
            </p:cNvPr>
            <p:cNvSpPr/>
            <p:nvPr/>
          </p:nvSpPr>
          <p:spPr>
            <a:xfrm>
              <a:off x="10256458" y="1489471"/>
              <a:ext cx="308865" cy="3088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FC9D7C5-2EF6-4EFB-BEA9-AF6EE31CD420}"/>
                </a:ext>
              </a:extLst>
            </p:cNvPr>
            <p:cNvSpPr/>
            <p:nvPr/>
          </p:nvSpPr>
          <p:spPr>
            <a:xfrm rot="18289764">
              <a:off x="10415944" y="1498589"/>
              <a:ext cx="88862" cy="14030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CDEC180-29AA-46F8-B075-E229775026F1}"/>
                </a:ext>
              </a:extLst>
            </p:cNvPr>
            <p:cNvSpPr/>
            <p:nvPr/>
          </p:nvSpPr>
          <p:spPr>
            <a:xfrm>
              <a:off x="9677617" y="383463"/>
              <a:ext cx="308865" cy="3088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C8C1ACA-F127-4665-97CB-219573B59B47}"/>
                </a:ext>
              </a:extLst>
            </p:cNvPr>
            <p:cNvSpPr/>
            <p:nvPr/>
          </p:nvSpPr>
          <p:spPr>
            <a:xfrm rot="18289764">
              <a:off x="9837103" y="392581"/>
              <a:ext cx="88862" cy="14030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C46D813-AED8-4294-B9B4-1C961C2537F8}"/>
                </a:ext>
              </a:extLst>
            </p:cNvPr>
            <p:cNvSpPr txBox="1"/>
            <p:nvPr/>
          </p:nvSpPr>
          <p:spPr>
            <a:xfrm>
              <a:off x="10002342" y="369397"/>
              <a:ext cx="4683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2000" baseline="-25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65EC9EA-2590-4DC8-A721-7BC67FA130A3}"/>
                </a:ext>
              </a:extLst>
            </p:cNvPr>
            <p:cNvSpPr txBox="1"/>
            <p:nvPr/>
          </p:nvSpPr>
          <p:spPr>
            <a:xfrm>
              <a:off x="10574447" y="1568741"/>
              <a:ext cx="4683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2000" baseline="-25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077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A5ADA94-29AD-4A2B-BC18-5DB767EB91D6}"/>
              </a:ext>
            </a:extLst>
          </p:cNvPr>
          <p:cNvSpPr/>
          <p:nvPr/>
        </p:nvSpPr>
        <p:spPr>
          <a:xfrm>
            <a:off x="7868873" y="266421"/>
            <a:ext cx="3884103" cy="8132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6B186C-801D-462B-81C7-AD2B2748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77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A68F8491-A187-4B72-9297-B9DED70A5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07A383-2766-439F-A523-CA91F2EDEF2B}"/>
              </a:ext>
            </a:extLst>
          </p:cNvPr>
          <p:cNvSpPr txBox="1"/>
          <p:nvPr/>
        </p:nvSpPr>
        <p:spPr>
          <a:xfrm>
            <a:off x="756476" y="761908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有心力场中的运动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D1A962C-AFBB-45F4-81B4-114E3E4C4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693148"/>
              </p:ext>
            </p:extLst>
          </p:nvPr>
        </p:nvGraphicFramePr>
        <p:xfrm>
          <a:off x="4841846" y="1992104"/>
          <a:ext cx="2508308" cy="48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480" imgH="253800" progId="Equation.DSMT4">
                  <p:embed/>
                </p:oleObj>
              </mc:Choice>
              <mc:Fallback>
                <p:oleObj name="Equation" r:id="rId2" imgW="1320480" imgH="2538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4513DA0-8141-4DB4-A236-2281CDBA97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46" y="1992104"/>
                        <a:ext cx="2508308" cy="482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7">
            <a:extLst>
              <a:ext uri="{FF2B5EF4-FFF2-40B4-BE49-F238E27FC236}">
                <a16:creationId xmlns:a16="http://schemas.microsoft.com/office/drawing/2014/main" id="{545FF056-82FA-4010-93BD-0FF93F0FA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399" y="2542973"/>
            <a:ext cx="79864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一个粒子在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有心力场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中运动时，薛定谔方程具有如下形式</a:t>
            </a: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D35E65F3-9331-420B-9210-8286479F4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833" y="1399009"/>
            <a:ext cx="92464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由此可见哈密顿量变成了两个独立部分之和，因此波函数的形式为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D9730FE-391B-4A49-BA83-CD4FC6BE2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105912"/>
              </p:ext>
            </p:extLst>
          </p:nvPr>
        </p:nvGraphicFramePr>
        <p:xfrm>
          <a:off x="4510087" y="3091284"/>
          <a:ext cx="31718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400" imgH="393480" progId="Equation.DSMT4">
                  <p:embed/>
                </p:oleObj>
              </mc:Choice>
              <mc:Fallback>
                <p:oleObj name="Equation" r:id="rId4" imgW="1625400" imgH="393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F029D2B-BFEE-48B1-91CB-78FE47552C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7" y="3091284"/>
                        <a:ext cx="3171825" cy="777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箭头: 右 11">
            <a:extLst>
              <a:ext uri="{FF2B5EF4-FFF2-40B4-BE49-F238E27FC236}">
                <a16:creationId xmlns:a16="http://schemas.microsoft.com/office/drawing/2014/main" id="{44B3D8C2-2979-49C9-B7FB-A98C07418E7E}"/>
              </a:ext>
            </a:extLst>
          </p:cNvPr>
          <p:cNvSpPr/>
          <p:nvPr/>
        </p:nvSpPr>
        <p:spPr>
          <a:xfrm>
            <a:off x="901492" y="2676945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CEC87139-CBD1-476E-9045-0919AFA17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399" y="4051435"/>
            <a:ext cx="35702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代入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算符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球坐标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0B10E40-12EB-43F4-A6D8-5C6759E0F4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285666"/>
              </p:ext>
            </p:extLst>
          </p:nvPr>
        </p:nvGraphicFramePr>
        <p:xfrm>
          <a:off x="4794679" y="3893692"/>
          <a:ext cx="6148387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5720" imgH="939600" progId="Equation.DSMT4">
                  <p:embed/>
                </p:oleObj>
              </mc:Choice>
              <mc:Fallback>
                <p:oleObj name="Equation" r:id="rId6" imgW="3555720" imgH="9396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72F578F-8536-4312-B8BE-D98E48B80D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679" y="3893692"/>
                        <a:ext cx="6148387" cy="1624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16D4AE54-C1FA-4DC1-91F6-E2A9C4C58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315047"/>
              </p:ext>
            </p:extLst>
          </p:nvPr>
        </p:nvGraphicFramePr>
        <p:xfrm>
          <a:off x="3725067" y="5682139"/>
          <a:ext cx="4741863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43200" imgH="507960" progId="Equation.DSMT4">
                  <p:embed/>
                </p:oleObj>
              </mc:Choice>
              <mc:Fallback>
                <p:oleObj name="Equation" r:id="rId8" imgW="2743200" imgH="50796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54C84BD-D3D3-4B4E-BD45-363F47B0BA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067" y="5682139"/>
                        <a:ext cx="4741863" cy="8810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箭头: 右 17">
            <a:extLst>
              <a:ext uri="{FF2B5EF4-FFF2-40B4-BE49-F238E27FC236}">
                <a16:creationId xmlns:a16="http://schemas.microsoft.com/office/drawing/2014/main" id="{D65DEF82-5B25-4345-8647-9A278C309475}"/>
              </a:ext>
            </a:extLst>
          </p:cNvPr>
          <p:cNvSpPr/>
          <p:nvPr/>
        </p:nvSpPr>
        <p:spPr>
          <a:xfrm>
            <a:off x="3314490" y="6021563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99145DDA-CEF5-4611-B061-93BFF32729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873810"/>
              </p:ext>
            </p:extLst>
          </p:nvPr>
        </p:nvGraphicFramePr>
        <p:xfrm>
          <a:off x="7947071" y="316605"/>
          <a:ext cx="3736596" cy="70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52400" imgH="482400" progId="Equation.DSMT4">
                  <p:embed/>
                </p:oleObj>
              </mc:Choice>
              <mc:Fallback>
                <p:oleObj name="Equation" r:id="rId10" imgW="2552400" imgH="4824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8D220E70-E4DC-4D29-B32C-40878C6056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7071" y="316605"/>
                        <a:ext cx="3736596" cy="7054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72343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26B8B5-73E1-4102-BB0C-A3B213C22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78</a:t>
            </a:fld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7AC279E-9582-4E98-A580-B91304BB76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075341"/>
              </p:ext>
            </p:extLst>
          </p:nvPr>
        </p:nvGraphicFramePr>
        <p:xfrm>
          <a:off x="4943475" y="2146771"/>
          <a:ext cx="23050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80800" imgH="253800" progId="Equation.DSMT4">
                  <p:embed/>
                </p:oleObj>
              </mc:Choice>
              <mc:Fallback>
                <p:oleObj name="Equation" r:id="rId2" imgW="118080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2146771"/>
                        <a:ext cx="2305050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C720135-6771-4A7D-98D7-A0EF5EFF2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579576"/>
              </p:ext>
            </p:extLst>
          </p:nvPr>
        </p:nvGraphicFramePr>
        <p:xfrm>
          <a:off x="3624044" y="3374184"/>
          <a:ext cx="4943912" cy="77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21000" imgH="431800" progId="Equation.DSMT4">
                  <p:embed/>
                </p:oleObj>
              </mc:Choice>
              <mc:Fallback>
                <p:oleObj name="Equation" r:id="rId4" imgW="29210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044" y="3374184"/>
                        <a:ext cx="4943912" cy="773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FB228CA-7E49-4B9D-9048-3D2DD03BA5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499732"/>
              </p:ext>
            </p:extLst>
          </p:nvPr>
        </p:nvGraphicFramePr>
        <p:xfrm>
          <a:off x="2064136" y="4096286"/>
          <a:ext cx="1359649" cy="641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38080" imgH="419040" progId="Equation.DSMT4">
                  <p:embed/>
                </p:oleObj>
              </mc:Choice>
              <mc:Fallback>
                <p:oleObj name="Equation" r:id="rId6" imgW="838080" imgH="419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136" y="4096286"/>
                        <a:ext cx="1359649" cy="6418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5">
            <a:extLst>
              <a:ext uri="{FF2B5EF4-FFF2-40B4-BE49-F238E27FC236}">
                <a16:creationId xmlns:a16="http://schemas.microsoft.com/office/drawing/2014/main" id="{F9522CD3-C061-4171-BCE9-4AEBDBBB7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1552334"/>
            <a:ext cx="103412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在有心力场中运动，角动量守恒，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0" lang="en-US" altLang="zh-CN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都是定值，因此波函数具有以下形式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5264C8DD-228D-4D11-BBA4-ABC629E92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111" y="2766010"/>
            <a:ext cx="60837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薛定谔方程化为只关于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径向函数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的方程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19">
            <a:extLst>
              <a:ext uri="{FF2B5EF4-FFF2-40B4-BE49-F238E27FC236}">
                <a16:creationId xmlns:a16="http://schemas.microsoft.com/office/drawing/2014/main" id="{DA609BC3-C704-404B-8637-69C3A5EEA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99DDA5-0071-4DB5-9C8E-12C954D8B152}"/>
              </a:ext>
            </a:extLst>
          </p:cNvPr>
          <p:cNvSpPr txBox="1"/>
          <p:nvPr/>
        </p:nvSpPr>
        <p:spPr>
          <a:xfrm>
            <a:off x="756476" y="761908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有心力场中的运动</a:t>
            </a: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D58FAA4E-C191-4C6A-A90D-9CD7CCFAFF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854500"/>
              </p:ext>
            </p:extLst>
          </p:nvPr>
        </p:nvGraphicFramePr>
        <p:xfrm>
          <a:off x="1734172" y="2727584"/>
          <a:ext cx="2461604" cy="542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66400" progId="Equation.DSMT4">
                  <p:embed/>
                </p:oleObj>
              </mc:Choice>
              <mc:Fallback>
                <p:oleObj name="Equation" r:id="rId8" imgW="1206360" imgH="2664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9CE126B2-CA78-4DBE-9B84-5D79EE67CB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4172" y="2727584"/>
                        <a:ext cx="2461604" cy="5420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B4A98F6D-30E7-4635-AFBA-EDF86D074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682118"/>
              </p:ext>
            </p:extLst>
          </p:nvPr>
        </p:nvGraphicFramePr>
        <p:xfrm>
          <a:off x="7415970" y="500659"/>
          <a:ext cx="4221999" cy="784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43200" imgH="507960" progId="Equation.DSMT4">
                  <p:embed/>
                </p:oleObj>
              </mc:Choice>
              <mc:Fallback>
                <p:oleObj name="Equation" r:id="rId10" imgW="2743200" imgH="50796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16D4AE54-C1FA-4DC1-91F6-E2A9C4C58E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5970" y="500659"/>
                        <a:ext cx="4221999" cy="7844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B867D9C-9561-45DC-AB80-B0B336453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22216"/>
              </p:ext>
            </p:extLst>
          </p:nvPr>
        </p:nvGraphicFramePr>
        <p:xfrm>
          <a:off x="4269580" y="4247401"/>
          <a:ext cx="365283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84120" imgH="444240" progId="Equation.DSMT4">
                  <p:embed/>
                </p:oleObj>
              </mc:Choice>
              <mc:Fallback>
                <p:oleObj name="Equation" r:id="rId12" imgW="2184120" imgH="4442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C720135-6771-4A7D-98D7-A0EF5EFF28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9580" y="4247401"/>
                        <a:ext cx="3652838" cy="787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5">
            <a:extLst>
              <a:ext uri="{FF2B5EF4-FFF2-40B4-BE49-F238E27FC236}">
                <a16:creationId xmlns:a16="http://schemas.microsoft.com/office/drawing/2014/main" id="{3C8A6102-972C-4DCC-9853-1DF1FFBA6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973" y="5277074"/>
            <a:ext cx="94660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边界条件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处处有限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在空间内也必须处处有限，包括原点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7F3FAB26-ACB6-4A18-A1EF-0F57A184E1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992426"/>
              </p:ext>
            </p:extLst>
          </p:nvPr>
        </p:nvGraphicFramePr>
        <p:xfrm>
          <a:off x="4811755" y="5981012"/>
          <a:ext cx="11080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83920" imgH="253800" progId="Equation.DSMT4">
                  <p:embed/>
                </p:oleObj>
              </mc:Choice>
              <mc:Fallback>
                <p:oleObj name="Equation" r:id="rId14" imgW="583920" imgH="2538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2FB228CA-7E49-4B9D-9048-3D2DD03BA5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755" y="5981012"/>
                        <a:ext cx="1108075" cy="455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箭头: 右 30">
            <a:extLst>
              <a:ext uri="{FF2B5EF4-FFF2-40B4-BE49-F238E27FC236}">
                <a16:creationId xmlns:a16="http://schemas.microsoft.com/office/drawing/2014/main" id="{0E167708-C161-4B1A-AF53-72D46938EEAE}"/>
              </a:ext>
            </a:extLst>
          </p:cNvPr>
          <p:cNvSpPr/>
          <p:nvPr/>
        </p:nvSpPr>
        <p:spPr>
          <a:xfrm>
            <a:off x="6094872" y="6114379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CD348D27-D215-48AE-B4B0-C429BFD3E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29650"/>
              </p:ext>
            </p:extLst>
          </p:nvPr>
        </p:nvGraphicFramePr>
        <p:xfrm>
          <a:off x="6497514" y="5981012"/>
          <a:ext cx="11096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83920" imgH="253800" progId="Equation.DSMT4">
                  <p:embed/>
                </p:oleObj>
              </mc:Choice>
              <mc:Fallback>
                <p:oleObj name="Equation" r:id="rId16" imgW="583920" imgH="2538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2FB228CA-7E49-4B9D-9048-3D2DD03BA5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514" y="5981012"/>
                        <a:ext cx="1109662" cy="454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弧形 32">
            <a:extLst>
              <a:ext uri="{FF2B5EF4-FFF2-40B4-BE49-F238E27FC236}">
                <a16:creationId xmlns:a16="http://schemas.microsoft.com/office/drawing/2014/main" id="{54A8099B-9DDB-4FF0-9342-69C90692230C}"/>
              </a:ext>
            </a:extLst>
          </p:cNvPr>
          <p:cNvSpPr/>
          <p:nvPr/>
        </p:nvSpPr>
        <p:spPr>
          <a:xfrm rot="20745227" flipH="1">
            <a:off x="3493746" y="3695449"/>
            <a:ext cx="708910" cy="970360"/>
          </a:xfrm>
          <a:prstGeom prst="arc">
            <a:avLst>
              <a:gd name="adj1" fmla="val 18468130"/>
              <a:gd name="adj2" fmla="val 5126058"/>
            </a:avLst>
          </a:prstGeom>
          <a:ln w="349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0456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25CF67-B4F6-44DE-A35F-35C4F60F6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79</a:t>
            </a:fld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3AD551A-B9FA-43B4-81CA-C43E89575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628074"/>
              </p:ext>
            </p:extLst>
          </p:nvPr>
        </p:nvGraphicFramePr>
        <p:xfrm>
          <a:off x="3672996" y="1968555"/>
          <a:ext cx="48418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79480" imgH="419040" progId="Equation.DSMT4">
                  <p:embed/>
                </p:oleObj>
              </mc:Choice>
              <mc:Fallback>
                <p:oleObj name="Equation" r:id="rId2" imgW="2679480" imgH="419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2996" y="1968555"/>
                        <a:ext cx="4841875" cy="723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>
            <a:extLst>
              <a:ext uri="{FF2B5EF4-FFF2-40B4-BE49-F238E27FC236}">
                <a16:creationId xmlns:a16="http://schemas.microsoft.com/office/drawing/2014/main" id="{28BBC724-1856-49A0-A10E-C5973E9FE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25" y="1377281"/>
            <a:ext cx="76370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 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的薛定谔方程化为势场 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下的一维运动方程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4D21CA5-DE18-4219-B74A-CA3951B87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359" y="2852498"/>
            <a:ext cx="47243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边界条件              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一维运动问题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CAC9B38B-43C9-449C-A3AE-96FC1E5EC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58B986-76B7-4D92-8F70-FE9B0AAC2E72}"/>
              </a:ext>
            </a:extLst>
          </p:cNvPr>
          <p:cNvSpPr txBox="1"/>
          <p:nvPr/>
        </p:nvSpPr>
        <p:spPr>
          <a:xfrm>
            <a:off x="756476" y="761908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有心力场中的运动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44273989-3820-456D-99E1-3F0EAA362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269639"/>
              </p:ext>
            </p:extLst>
          </p:nvPr>
        </p:nvGraphicFramePr>
        <p:xfrm>
          <a:off x="3418345" y="2715072"/>
          <a:ext cx="2610749" cy="75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6480" imgH="419040" progId="Equation.DSMT4">
                  <p:embed/>
                </p:oleObj>
              </mc:Choice>
              <mc:Fallback>
                <p:oleObj name="Equation" r:id="rId4" imgW="1536480" imgH="41904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CB867D9C-9561-45DC-AB80-B0B3364539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8345" y="2715072"/>
                        <a:ext cx="2610749" cy="7530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箭头: 右 14">
            <a:extLst>
              <a:ext uri="{FF2B5EF4-FFF2-40B4-BE49-F238E27FC236}">
                <a16:creationId xmlns:a16="http://schemas.microsoft.com/office/drawing/2014/main" id="{1EFC0915-C85C-41B5-A11C-103B0B13882D}"/>
              </a:ext>
            </a:extLst>
          </p:cNvPr>
          <p:cNvSpPr/>
          <p:nvPr/>
        </p:nvSpPr>
        <p:spPr>
          <a:xfrm>
            <a:off x="2940587" y="3021331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6C477970-DF07-4336-B706-E30AC6B29C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82965"/>
              </p:ext>
            </p:extLst>
          </p:nvPr>
        </p:nvGraphicFramePr>
        <p:xfrm>
          <a:off x="7517716" y="2864176"/>
          <a:ext cx="11096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83920" imgH="253800" progId="Equation.DSMT4">
                  <p:embed/>
                </p:oleObj>
              </mc:Choice>
              <mc:Fallback>
                <p:oleObj name="Equation" r:id="rId6" imgW="583920" imgH="25380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CD348D27-D215-48AE-B4B0-C429BFD3E2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7716" y="2864176"/>
                        <a:ext cx="1109662" cy="454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7">
            <a:extLst>
              <a:ext uri="{FF2B5EF4-FFF2-40B4-BE49-F238E27FC236}">
                <a16:creationId xmlns:a16="http://schemas.microsoft.com/office/drawing/2014/main" id="{81C350D4-13FB-4EE3-9F48-31B11D508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23" y="4240434"/>
            <a:ext cx="74153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特别地，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离散谱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 0)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情形中，一维运动能级非简并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3FFD610-EAAF-4BE4-8E59-4F0172528F5E}"/>
              </a:ext>
            </a:extLst>
          </p:cNvPr>
          <p:cNvSpPr/>
          <p:nvPr/>
        </p:nvSpPr>
        <p:spPr>
          <a:xfrm>
            <a:off x="4634360" y="5003015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B1F0AFC-1B78-42C9-B298-765B72314EBD}"/>
              </a:ext>
            </a:extLst>
          </p:cNvPr>
          <p:cNvGrpSpPr/>
          <p:nvPr/>
        </p:nvGrpSpPr>
        <p:grpSpPr>
          <a:xfrm>
            <a:off x="4901267" y="4842026"/>
            <a:ext cx="6452533" cy="483035"/>
            <a:chOff x="1659620" y="4288741"/>
            <a:chExt cx="6452533" cy="483035"/>
          </a:xfrm>
        </p:grpSpPr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D50FC26B-FBDF-475D-85BC-33AAB5D23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620" y="4310111"/>
              <a:ext cx="6452533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波函数                     可以由 </a:t>
              </a:r>
              <a:r>
                <a:rPr kumimoji="0" lang="en-US" altLang="zh-CN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kumimoji="0" lang="en-US" altLang="zh-CN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</a:t>
              </a: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kumimoji="0" lang="en-US" altLang="zh-CN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完全确定</a:t>
              </a:r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81FCA278-CC0F-4DE5-BF40-FEA95C486C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1014819"/>
                </p:ext>
              </p:extLst>
            </p:nvPr>
          </p:nvGraphicFramePr>
          <p:xfrm>
            <a:off x="2746861" y="4288741"/>
            <a:ext cx="1487078" cy="483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787320" imgH="253800" progId="Equation.DSMT4">
                    <p:embed/>
                  </p:oleObj>
                </mc:Choice>
                <mc:Fallback>
                  <p:oleObj name="Equation" r:id="rId8" imgW="787320" imgH="253800" progId="Equation.DSMT4">
                    <p:embed/>
                    <p:pic>
                      <p:nvPicPr>
                        <p:cNvPr id="45" name="对象 44">
                          <a:extLst>
                            <a:ext uri="{FF2B5EF4-FFF2-40B4-BE49-F238E27FC236}">
                              <a16:creationId xmlns:a16="http://schemas.microsoft.com/office/drawing/2014/main" id="{560482D9-38F3-4EC9-A4F0-D7D7379127B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6861" y="4288741"/>
                          <a:ext cx="1487078" cy="4830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Rectangle 7">
            <a:extLst>
              <a:ext uri="{FF2B5EF4-FFF2-40B4-BE49-F238E27FC236}">
                <a16:creationId xmlns:a16="http://schemas.microsoft.com/office/drawing/2014/main" id="{AFC29802-6070-4F20-BADC-AD547419B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24" y="5458645"/>
            <a:ext cx="73314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因此，对给定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值的各个能量本征值，定义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径量子数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1445B58-6F64-4ABD-BDD9-3E5275A1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24" y="3601726"/>
            <a:ext cx="40009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归一化条件由下列积分确定</a:t>
            </a: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CA53EFFF-5444-4EB4-AA5F-37E8FF9D6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093474"/>
              </p:ext>
            </p:extLst>
          </p:nvPr>
        </p:nvGraphicFramePr>
        <p:xfrm>
          <a:off x="4989430" y="3489512"/>
          <a:ext cx="2528286" cy="62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09400" imgH="330120" progId="Equation.DSMT4">
                  <p:embed/>
                </p:oleObj>
              </mc:Choice>
              <mc:Fallback>
                <p:oleObj name="Equation" r:id="rId10" imgW="1409400" imgH="33012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44273989-3820-456D-99E1-3F0EAA362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430" y="3489512"/>
                        <a:ext cx="2528286" cy="626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ED336F2F-8ACB-4B85-B073-189483EBDC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503413"/>
              </p:ext>
            </p:extLst>
          </p:nvPr>
        </p:nvGraphicFramePr>
        <p:xfrm>
          <a:off x="5269264" y="6087477"/>
          <a:ext cx="1660533" cy="46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25480" imgH="228600" progId="Equation.DSMT4">
                  <p:embed/>
                </p:oleObj>
              </mc:Choice>
              <mc:Fallback>
                <p:oleObj name="Equation" r:id="rId12" imgW="825480" imgH="228600" progId="Equation.DSMT4">
                  <p:embed/>
                  <p:pic>
                    <p:nvPicPr>
                      <p:cNvPr id="70" name="对象 69">
                        <a:extLst>
                          <a:ext uri="{FF2B5EF4-FFF2-40B4-BE49-F238E27FC236}">
                            <a16:creationId xmlns:a16="http://schemas.microsoft.com/office/drawing/2014/main" id="{C4D1A5B3-60B1-4DC4-B539-AE199139E7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9264" y="6087477"/>
                        <a:ext cx="1660533" cy="461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4">
            <a:extLst>
              <a:ext uri="{FF2B5EF4-FFF2-40B4-BE49-F238E27FC236}">
                <a16:creationId xmlns:a16="http://schemas.microsoft.com/office/drawing/2014/main" id="{FDE5DA35-B335-492F-8E40-FA7EFCD8B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538" y="6072407"/>
            <a:ext cx="34547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在库仑场情形中：主量子数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endParaRPr kumimoji="0" lang="zh-CN" altLang="zh-CN" sz="2000" b="0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01047F3E-D0E1-40DD-81CA-D863D76E96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573329"/>
              </p:ext>
            </p:extLst>
          </p:nvPr>
        </p:nvGraphicFramePr>
        <p:xfrm>
          <a:off x="5794128" y="687600"/>
          <a:ext cx="23050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80800" imgH="253800" progId="Equation.DSMT4">
                  <p:embed/>
                </p:oleObj>
              </mc:Choice>
              <mc:Fallback>
                <p:oleObj name="Equation" r:id="rId14" imgW="1180800" imgH="2538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7AC279E-9582-4E98-A580-B91304BB76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128" y="687600"/>
                        <a:ext cx="2305050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2ECC3EFD-C42E-483C-B59D-9DEE21F2E09E}"/>
              </a:ext>
            </a:extLst>
          </p:cNvPr>
          <p:cNvGrpSpPr/>
          <p:nvPr/>
        </p:nvGrpSpPr>
        <p:grpSpPr>
          <a:xfrm>
            <a:off x="8986826" y="354333"/>
            <a:ext cx="2812529" cy="2247932"/>
            <a:chOff x="8986826" y="354333"/>
            <a:chExt cx="2812529" cy="224793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CE68FC-0C44-4B3D-AA0B-4ED7A846A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986826" y="354333"/>
              <a:ext cx="2812529" cy="2247932"/>
            </a:xfrm>
            <a:prstGeom prst="rect">
              <a:avLst/>
            </a:prstGeom>
          </p:spPr>
        </p:pic>
        <p:sp>
          <p:nvSpPr>
            <p:cNvPr id="29" name="Rectangle 14">
              <a:extLst>
                <a:ext uri="{FF2B5EF4-FFF2-40B4-BE49-F238E27FC236}">
                  <a16:creationId xmlns:a16="http://schemas.microsoft.com/office/drawing/2014/main" id="{D5DF3B30-FCCF-4FD5-AF53-FF393FA97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487545"/>
              <a:ext cx="172354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径向几率函数</a:t>
              </a:r>
              <a:endParaRPr kumimoji="0" lang="zh-CN" altLang="zh-CN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F2932AE4-D691-4D85-9907-976DC5B1D8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861457"/>
              </p:ext>
            </p:extLst>
          </p:nvPr>
        </p:nvGraphicFramePr>
        <p:xfrm>
          <a:off x="7877261" y="3562261"/>
          <a:ext cx="3229763" cy="522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87240" imgH="253800" progId="Equation.DSMT4">
                  <p:embed/>
                </p:oleObj>
              </mc:Choice>
              <mc:Fallback>
                <p:oleObj name="Equation" r:id="rId17" imgW="1587240" imgH="2538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6EEC7988-648D-4F9F-A7F6-ED257B9F4A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7261" y="3562261"/>
                        <a:ext cx="3229763" cy="5227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753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C8CC65-4C4D-4742-AFBE-87C37268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F01BF0A-D0FC-41E8-BBD0-A00432D8AE11}"/>
              </a:ext>
            </a:extLst>
          </p:cNvPr>
          <p:cNvSpPr txBox="1">
            <a:spLocks/>
          </p:cNvSpPr>
          <p:nvPr/>
        </p:nvSpPr>
        <p:spPr>
          <a:xfrm>
            <a:off x="3144997" y="381128"/>
            <a:ext cx="4415538" cy="59401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7D6DC0-A09B-4475-AB2F-914A333D7F44}"/>
              </a:ext>
            </a:extLst>
          </p:cNvPr>
          <p:cNvGrpSpPr/>
          <p:nvPr/>
        </p:nvGrpSpPr>
        <p:grpSpPr>
          <a:xfrm>
            <a:off x="1745663" y="980728"/>
            <a:ext cx="8700674" cy="5652884"/>
            <a:chOff x="221663" y="980728"/>
            <a:chExt cx="8700674" cy="565288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85973C8-D53C-45C4-B6AB-953190BE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663" y="980728"/>
              <a:ext cx="8700674" cy="565288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299F08A-200F-4509-A6BC-D09C2CABE294}"/>
                </a:ext>
              </a:extLst>
            </p:cNvPr>
            <p:cNvSpPr txBox="1"/>
            <p:nvPr/>
          </p:nvSpPr>
          <p:spPr>
            <a:xfrm>
              <a:off x="1793012" y="413978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约翰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·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波普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4D2B23-EC32-4CBC-8773-3EAF150A934C}"/>
                </a:ext>
              </a:extLst>
            </p:cNvPr>
            <p:cNvSpPr txBox="1"/>
            <p:nvPr/>
          </p:nvSpPr>
          <p:spPr>
            <a:xfrm>
              <a:off x="1979712" y="123367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瓦尔特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·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科恩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0B6318F-8030-4311-A9A2-6BDAEF5E7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76"/>
            <a:stretch/>
          </p:blipFill>
          <p:spPr>
            <a:xfrm>
              <a:off x="6300192" y="3959844"/>
              <a:ext cx="2454187" cy="25655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2E55653-9A78-45EE-A16E-87D7F9E97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9" t="10829" r="25855" b="9918"/>
            <a:stretch/>
          </p:blipFill>
          <p:spPr>
            <a:xfrm>
              <a:off x="6300192" y="1084219"/>
              <a:ext cx="2454187" cy="2331044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A267C9A-9169-4A7E-9304-EF6B185B44A7}"/>
              </a:ext>
            </a:extLst>
          </p:cNvPr>
          <p:cNvSpPr txBox="1"/>
          <p:nvPr/>
        </p:nvSpPr>
        <p:spPr>
          <a:xfrm>
            <a:off x="5165467" y="123367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建立密度泛函理论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091990-7DC0-4883-9755-BBE9127F2CEE}"/>
              </a:ext>
            </a:extLst>
          </p:cNvPr>
          <p:cNvSpPr txBox="1"/>
          <p:nvPr/>
        </p:nvSpPr>
        <p:spPr>
          <a:xfrm>
            <a:off x="4811064" y="41384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发展量子化学计算方法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F59594-1724-40CE-B1FF-C502229C8C23}"/>
              </a:ext>
            </a:extLst>
          </p:cNvPr>
          <p:cNvSpPr txBox="1"/>
          <p:nvPr/>
        </p:nvSpPr>
        <p:spPr>
          <a:xfrm>
            <a:off x="4475045" y="4500457"/>
            <a:ext cx="337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分子轨道近似理论</a:t>
            </a:r>
            <a:endParaRPr lang="en-US" altLang="zh-CN" sz="1600" b="1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开发量子化学计算程序包</a:t>
            </a:r>
            <a:r>
              <a:rPr lang="en-US" altLang="zh-CN" sz="1600" b="1" dirty="0">
                <a:solidFill>
                  <a:srgbClr val="00206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Gaussian</a:t>
            </a:r>
            <a:endParaRPr lang="zh-CN" altLang="en-US" sz="1600" b="1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DC2798-98C1-45C0-AB30-7947F3DC5026}"/>
              </a:ext>
            </a:extLst>
          </p:cNvPr>
          <p:cNvSpPr txBox="1"/>
          <p:nvPr/>
        </p:nvSpPr>
        <p:spPr>
          <a:xfrm>
            <a:off x="4511824" y="1563566"/>
            <a:ext cx="3696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b="1" dirty="0">
                <a:solidFill>
                  <a:srgbClr val="00206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Hohenberg-Kohn</a:t>
            </a:r>
            <a:r>
              <a:rPr lang="zh-CN" alt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定理：</a:t>
            </a:r>
            <a:endParaRPr lang="en-US" altLang="zh-CN" sz="1600" b="1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体系的基态能量仅仅是电子密度的泛函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796D1D-0BFC-44DA-9742-BCF4B455DD16}"/>
              </a:ext>
            </a:extLst>
          </p:cNvPr>
          <p:cNvSpPr txBox="1"/>
          <p:nvPr/>
        </p:nvSpPr>
        <p:spPr>
          <a:xfrm>
            <a:off x="1215267" y="7059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基于量子力学理论的数值计算方法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129134-4D6E-4A74-A95A-0947DB27FA2F}"/>
              </a:ext>
            </a:extLst>
          </p:cNvPr>
          <p:cNvSpPr txBox="1"/>
          <p:nvPr/>
        </p:nvSpPr>
        <p:spPr>
          <a:xfrm>
            <a:off x="7541639" y="369645"/>
            <a:ext cx="3696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年诺贝尔化学奖</a:t>
            </a:r>
          </a:p>
        </p:txBody>
      </p:sp>
    </p:spTree>
    <p:extLst>
      <p:ext uri="{BB962C8B-B14F-4D97-AF65-F5344CB8AC3E}">
        <p14:creationId xmlns:p14="http://schemas.microsoft.com/office/powerpoint/2010/main" val="877716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7226CA-73FB-4F8F-AF68-5E74DD58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80</a:t>
            </a:fld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9C4D74A-D334-4765-859F-877A2337E3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624687"/>
              </p:ext>
            </p:extLst>
          </p:nvPr>
        </p:nvGraphicFramePr>
        <p:xfrm>
          <a:off x="8122941" y="1311380"/>
          <a:ext cx="1356619" cy="707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3586" imgH="393529" progId="Equation.DSMT4">
                  <p:embed/>
                </p:oleObj>
              </mc:Choice>
              <mc:Fallback>
                <p:oleObj name="Equation" r:id="rId2" imgW="723586" imgH="39352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2941" y="1311380"/>
                        <a:ext cx="1356619" cy="7078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5C78635-C55A-48B8-BE2F-B229B2A6D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771637"/>
              </p:ext>
            </p:extLst>
          </p:nvPr>
        </p:nvGraphicFramePr>
        <p:xfrm>
          <a:off x="3848974" y="2068081"/>
          <a:ext cx="4532014" cy="777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41600" imgH="444500" progId="Equation.DSMT4">
                  <p:embed/>
                </p:oleObj>
              </mc:Choice>
              <mc:Fallback>
                <p:oleObj name="Equation" r:id="rId4" imgW="2641600" imgH="444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974" y="2068081"/>
                        <a:ext cx="4532014" cy="7778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FCE6A07-C278-4DBD-AFD1-0E0E080EDE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281297"/>
              </p:ext>
            </p:extLst>
          </p:nvPr>
        </p:nvGraphicFramePr>
        <p:xfrm>
          <a:off x="3913932" y="5587955"/>
          <a:ext cx="2137726" cy="74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80588" imgH="418918" progId="Equation.DSMT4">
                  <p:embed/>
                </p:oleObj>
              </mc:Choice>
              <mc:Fallback>
                <p:oleObj name="Equation" r:id="rId6" imgW="1180588" imgH="418918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932" y="5587955"/>
                        <a:ext cx="2137726" cy="7498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0AFD6FA-F032-403B-88C1-D02C7BDEC5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17319"/>
              </p:ext>
            </p:extLst>
          </p:nvPr>
        </p:nvGraphicFramePr>
        <p:xfrm>
          <a:off x="6532737" y="5587955"/>
          <a:ext cx="360838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93680" imgH="457200" progId="Equation.DSMT4">
                  <p:embed/>
                </p:oleObj>
              </mc:Choice>
              <mc:Fallback>
                <p:oleObj name="Equation" r:id="rId8" imgW="199368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737" y="5587955"/>
                        <a:ext cx="3608388" cy="822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1BAA664-6421-4B55-A4C3-D202EE7C3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444322"/>
              </p:ext>
            </p:extLst>
          </p:nvPr>
        </p:nvGraphicFramePr>
        <p:xfrm>
          <a:off x="6277360" y="3903312"/>
          <a:ext cx="4589000" cy="810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52400" imgH="444240" progId="Equation.DSMT4">
                  <p:embed/>
                </p:oleObj>
              </mc:Choice>
              <mc:Fallback>
                <p:oleObj name="Equation" r:id="rId10" imgW="2552400" imgH="4442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7360" y="3903312"/>
                        <a:ext cx="4589000" cy="8104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A3F87B97-F240-4843-8784-D132426DD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307" y="1429303"/>
            <a:ext cx="73902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0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仑</a:t>
            </a:r>
            <a:r>
              <a:rPr kumimoji="0" lang="zh-CN" altLang="zh-CN" sz="2400" b="1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场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：特殊的有心力场，球坐标下的势能函数为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CA05502-4447-4BA7-AE8C-891A3C511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310" y="2208386"/>
            <a:ext cx="2416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薛定谔方程化为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82EF42A7-1420-4D73-859B-6B3F8653E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413" y="558907"/>
            <a:ext cx="22621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有心力场薛定谔方程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BA66A0E5-5AF7-4D62-8D56-465B2787A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9356" y="4071463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作一系列变量代换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9">
            <a:extLst>
              <a:ext uri="{FF2B5EF4-FFF2-40B4-BE49-F238E27FC236}">
                <a16:creationId xmlns:a16="http://schemas.microsoft.com/office/drawing/2014/main" id="{B8337638-A522-4AC6-A942-0BB0315BB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FDEE41-34F0-4DCB-8430-7B6B46494839}"/>
              </a:ext>
            </a:extLst>
          </p:cNvPr>
          <p:cNvSpPr txBox="1"/>
          <p:nvPr/>
        </p:nvSpPr>
        <p:spPr>
          <a:xfrm>
            <a:off x="756476" y="761908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库仑场中的运动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7079A6D-41A7-4D43-927E-008721856E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884476"/>
              </p:ext>
            </p:extLst>
          </p:nvPr>
        </p:nvGraphicFramePr>
        <p:xfrm>
          <a:off x="7406675" y="408869"/>
          <a:ext cx="4278385" cy="669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921000" imgH="431800" progId="Equation.DSMT4">
                  <p:embed/>
                </p:oleObj>
              </mc:Choice>
              <mc:Fallback>
                <p:oleObj name="Equation" r:id="rId12" imgW="2921000" imgH="4318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C720135-6771-4A7D-98D7-A0EF5EFF28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6675" y="408869"/>
                        <a:ext cx="4278385" cy="669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7">
            <a:extLst>
              <a:ext uri="{FF2B5EF4-FFF2-40B4-BE49-F238E27FC236}">
                <a16:creationId xmlns:a16="http://schemas.microsoft.com/office/drawing/2014/main" id="{7538BC00-199E-47BC-8B8E-3D6D751F3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4059398"/>
            <a:ext cx="31293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离散谱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 0)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情形：</a:t>
            </a:r>
          </a:p>
        </p:txBody>
      </p:sp>
      <p:sp>
        <p:nvSpPr>
          <p:cNvPr id="21" name="弧形 20">
            <a:extLst>
              <a:ext uri="{FF2B5EF4-FFF2-40B4-BE49-F238E27FC236}">
                <a16:creationId xmlns:a16="http://schemas.microsoft.com/office/drawing/2014/main" id="{89B655EC-F86A-49D0-B1D7-C2EEB7240106}"/>
              </a:ext>
            </a:extLst>
          </p:cNvPr>
          <p:cNvSpPr/>
          <p:nvPr/>
        </p:nvSpPr>
        <p:spPr>
          <a:xfrm rot="21332814">
            <a:off x="8071888" y="2571338"/>
            <a:ext cx="604422" cy="765877"/>
          </a:xfrm>
          <a:prstGeom prst="arc">
            <a:avLst>
              <a:gd name="adj1" fmla="val 17255931"/>
              <a:gd name="adj2" fmla="val 5126058"/>
            </a:avLst>
          </a:prstGeom>
          <a:ln w="349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A3A403-AF61-4E38-8153-741CD7C6410C}"/>
              </a:ext>
            </a:extLst>
          </p:cNvPr>
          <p:cNvGrpSpPr/>
          <p:nvPr/>
        </p:nvGrpSpPr>
        <p:grpSpPr>
          <a:xfrm>
            <a:off x="8798363" y="2346550"/>
            <a:ext cx="3077877" cy="1172365"/>
            <a:chOff x="8798363" y="2133928"/>
            <a:chExt cx="3077877" cy="117236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CCE5392-692E-4E18-BFAA-0F684D37D7D8}"/>
                </a:ext>
              </a:extLst>
            </p:cNvPr>
            <p:cNvSpPr/>
            <p:nvPr/>
          </p:nvSpPr>
          <p:spPr>
            <a:xfrm>
              <a:off x="8798363" y="2133928"/>
              <a:ext cx="3077877" cy="11723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82EB9CA2-26F5-4E0D-A550-7AEC4A3CF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9780" y="2171907"/>
              <a:ext cx="13388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库伦单位制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A67FB00F-55F8-4C23-8EF4-609D1C3E4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6836" y="2688639"/>
              <a:ext cx="6463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质量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8" name="对象 27">
              <a:extLst>
                <a:ext uri="{FF2B5EF4-FFF2-40B4-BE49-F238E27FC236}">
                  <a16:creationId xmlns:a16="http://schemas.microsoft.com/office/drawing/2014/main" id="{208A2DF1-DAE2-4052-9495-B801BE8F59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2857396"/>
                </p:ext>
              </p:extLst>
            </p:nvPr>
          </p:nvGraphicFramePr>
          <p:xfrm>
            <a:off x="11294635" y="2495798"/>
            <a:ext cx="544513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342720" imgH="419040" progId="Equation.DSMT4">
                    <p:embed/>
                  </p:oleObj>
                </mc:Choice>
                <mc:Fallback>
                  <p:oleObj name="Equation" r:id="rId14" imgW="342720" imgH="41904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9CE126B2-CA78-4DBE-9B84-5D79EE67CB1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94635" y="2495798"/>
                          <a:ext cx="544513" cy="6667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50179B14-D8A9-452A-9622-CF90CB0224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5350163"/>
                </p:ext>
              </p:extLst>
            </p:nvPr>
          </p:nvGraphicFramePr>
          <p:xfrm>
            <a:off x="9435943" y="2765956"/>
            <a:ext cx="261937" cy="222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64880" imgH="139680" progId="Equation.DSMT4">
                    <p:embed/>
                  </p:oleObj>
                </mc:Choice>
                <mc:Fallback>
                  <p:oleObj name="Equation" r:id="rId16" imgW="164880" imgH="13968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208A2DF1-DAE2-4052-9495-B801BE8F59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35943" y="2765956"/>
                          <a:ext cx="261937" cy="2222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Rectangle 14">
              <a:extLst>
                <a:ext uri="{FF2B5EF4-FFF2-40B4-BE49-F238E27FC236}">
                  <a16:creationId xmlns:a16="http://schemas.microsoft.com/office/drawing/2014/main" id="{CC552A8A-B21C-444D-9FEB-1DFC44923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8296" y="2688639"/>
              <a:ext cx="6463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长度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2CCF9A46-DE3B-4BF8-B34C-1C1535AB479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3212251"/>
                </p:ext>
              </p:extLst>
            </p:nvPr>
          </p:nvGraphicFramePr>
          <p:xfrm>
            <a:off x="10286987" y="2522869"/>
            <a:ext cx="442913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279360" imgH="419040" progId="Equation.DSMT4">
                    <p:embed/>
                  </p:oleObj>
                </mc:Choice>
                <mc:Fallback>
                  <p:oleObj name="Equation" r:id="rId18" imgW="279360" imgH="41904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208A2DF1-DAE2-4052-9495-B801BE8F59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86987" y="2522869"/>
                          <a:ext cx="442913" cy="6667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C5BA13E4-8C68-4033-9EAE-829EFECD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6175" y="2689416"/>
              <a:ext cx="6463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时间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8E128F2F-3CE6-4D87-AD04-A044E4BA3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101444"/>
              </p:ext>
            </p:extLst>
          </p:nvPr>
        </p:nvGraphicFramePr>
        <p:xfrm>
          <a:off x="4124362" y="3080268"/>
          <a:ext cx="424973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476440" imgH="444240" progId="Equation.DSMT4">
                  <p:embed/>
                </p:oleObj>
              </mc:Choice>
              <mc:Fallback>
                <p:oleObj name="Equation" r:id="rId20" imgW="2476440" imgH="4442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5C78635-C55A-48B8-BE2F-B229B2A6D0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362" y="3080268"/>
                        <a:ext cx="4249737" cy="777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C0016791-DE32-4895-80F7-467A4161D7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74926"/>
              </p:ext>
            </p:extLst>
          </p:nvPr>
        </p:nvGraphicFramePr>
        <p:xfrm>
          <a:off x="3881913" y="4851626"/>
          <a:ext cx="4428173" cy="498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298600" imgH="253800" progId="Equation.DSMT4">
                  <p:embed/>
                </p:oleObj>
              </mc:Choice>
              <mc:Fallback>
                <p:oleObj name="Equation" r:id="rId22" imgW="2298600" imgH="253800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8E128F2F-3CE6-4D87-AD04-A044E4BA30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913" y="4851626"/>
                        <a:ext cx="4428173" cy="4989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B9F6157-BAC2-4BE2-B019-674B19CF776E}"/>
              </a:ext>
            </a:extLst>
          </p:cNvPr>
          <p:cNvCxnSpPr>
            <a:cxnSpLocks/>
          </p:cNvCxnSpPr>
          <p:nvPr/>
        </p:nvCxnSpPr>
        <p:spPr>
          <a:xfrm>
            <a:off x="6532737" y="5346266"/>
            <a:ext cx="100151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>
            <a:extLst>
              <a:ext uri="{FF2B5EF4-FFF2-40B4-BE49-F238E27FC236}">
                <a16:creationId xmlns:a16="http://schemas.microsoft.com/office/drawing/2014/main" id="{FD81C98B-77DD-4B14-9E2F-DBE8DAD47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767" y="5704551"/>
            <a:ext cx="2010135" cy="5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推导略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解得</a:t>
            </a:r>
            <a:endParaRPr kumimoji="0" lang="zh-CN" altLang="zh-CN" sz="2400" b="0" i="0" u="none" strike="noStrike" cap="none" normalizeH="0" baseline="3000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405014EC-1D32-42C6-8769-24A46E900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810" y="4987276"/>
            <a:ext cx="1872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：主量子数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2B1CB0A-9CE7-43BF-9DF8-37143123491F}"/>
              </a:ext>
            </a:extLst>
          </p:cNvPr>
          <p:cNvCxnSpPr>
            <a:cxnSpLocks/>
          </p:cNvCxnSpPr>
          <p:nvPr/>
        </p:nvCxnSpPr>
        <p:spPr>
          <a:xfrm flipV="1">
            <a:off x="9328557" y="5408681"/>
            <a:ext cx="0" cy="240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箭头: 右 47">
            <a:extLst>
              <a:ext uri="{FF2B5EF4-FFF2-40B4-BE49-F238E27FC236}">
                <a16:creationId xmlns:a16="http://schemas.microsoft.com/office/drawing/2014/main" id="{2ED8B361-74DF-4C6E-AACA-0DCB7B05A8AF}"/>
              </a:ext>
            </a:extLst>
          </p:cNvPr>
          <p:cNvSpPr/>
          <p:nvPr/>
        </p:nvSpPr>
        <p:spPr>
          <a:xfrm>
            <a:off x="3525902" y="5015895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356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6983C1-A93A-4889-8B8D-36B4B920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81</a:t>
            </a:fld>
            <a:endParaRPr lang="zh-CN" altLang="en-US" dirty="0"/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19ABC023-CB66-4C9F-98BC-8A40182D7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0373E1-34EA-4D41-B936-BE80B2E40E01}"/>
              </a:ext>
            </a:extLst>
          </p:cNvPr>
          <p:cNvSpPr txBox="1"/>
          <p:nvPr/>
        </p:nvSpPr>
        <p:spPr>
          <a:xfrm>
            <a:off x="756476" y="761908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库仑场中的运动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A963D71-E1E1-4FA0-A112-DF3CD7EBC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491654"/>
              </p:ext>
            </p:extLst>
          </p:nvPr>
        </p:nvGraphicFramePr>
        <p:xfrm>
          <a:off x="5091884" y="2635875"/>
          <a:ext cx="2008232" cy="929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100" imgH="431800" progId="Equation.DSMT4">
                  <p:embed/>
                </p:oleObj>
              </mc:Choice>
              <mc:Fallback>
                <p:oleObj name="Equation" r:id="rId2" imgW="927100" imgH="4318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661B1AE-F9B4-420B-A23D-E07C2EE1CA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884" y="2635875"/>
                        <a:ext cx="2008232" cy="9299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299C15E-A031-4537-8C62-1A8A58F63F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695154"/>
              </p:ext>
            </p:extLst>
          </p:nvPr>
        </p:nvGraphicFramePr>
        <p:xfrm>
          <a:off x="3165645" y="2133510"/>
          <a:ext cx="2091601" cy="400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66680" imgH="203040" progId="Equation.DSMT4">
                  <p:embed/>
                </p:oleObj>
              </mc:Choice>
              <mc:Fallback>
                <p:oleObj name="Equation" r:id="rId4" imgW="1066680" imgH="203040" progId="Equation.DSMT4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54A22BAB-0701-4665-9D11-3E386A79D0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645" y="2133510"/>
                        <a:ext cx="2091601" cy="400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9">
            <a:extLst>
              <a:ext uri="{FF2B5EF4-FFF2-40B4-BE49-F238E27FC236}">
                <a16:creationId xmlns:a16="http://schemas.microsoft.com/office/drawing/2014/main" id="{73B8EED2-D27F-4D1B-9225-BD9026E66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74" y="1783506"/>
            <a:ext cx="17620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库仑简并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C842CAB-4BF6-41B7-92AF-C960A8BDEE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072321"/>
              </p:ext>
            </p:extLst>
          </p:nvPr>
        </p:nvGraphicFramePr>
        <p:xfrm>
          <a:off x="5838998" y="1196993"/>
          <a:ext cx="2208048" cy="774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80588" imgH="418918" progId="Equation.DSMT4">
                  <p:embed/>
                </p:oleObj>
              </mc:Choice>
              <mc:Fallback>
                <p:oleObj name="Equation" r:id="rId6" imgW="1180588" imgH="418918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FCE6A07-C278-4DBD-AFD1-0E0E080ED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998" y="1196993"/>
                        <a:ext cx="2208048" cy="7745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左大括号 11">
            <a:extLst>
              <a:ext uri="{FF2B5EF4-FFF2-40B4-BE49-F238E27FC236}">
                <a16:creationId xmlns:a16="http://schemas.microsoft.com/office/drawing/2014/main" id="{C5ADE97B-0F79-4506-90D8-193ED2EB7979}"/>
              </a:ext>
            </a:extLst>
          </p:cNvPr>
          <p:cNvSpPr/>
          <p:nvPr/>
        </p:nvSpPr>
        <p:spPr>
          <a:xfrm>
            <a:off x="2875470" y="1571088"/>
            <a:ext cx="136294" cy="774551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4983B90A-6329-48BC-8E09-936FA578F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834" y="1315280"/>
            <a:ext cx="2944268" cy="51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能量表式中只含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2400" b="0" i="1" u="none" strike="noStrike" cap="none" normalizeH="0" baseline="3000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77A9DA85-2557-4B71-9734-C12C864FA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218" y="2007263"/>
            <a:ext cx="4613299" cy="51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不同的态具有相同能量值</a:t>
            </a:r>
            <a:endParaRPr kumimoji="0" lang="zh-CN" altLang="zh-CN" sz="2400" b="0" i="1" u="none" strike="noStrike" cap="none" normalizeH="0" baseline="3000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id="{C414DAD1-14BD-4141-9749-0487CD862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99" y="2794068"/>
            <a:ext cx="1428139" cy="51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库仑简并</a:t>
            </a:r>
            <a:endParaRPr kumimoji="0" lang="zh-CN" altLang="zh-CN" sz="2400" b="1" i="1" u="none" strike="noStrike" cap="none" normalizeH="0" baseline="3000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0172EF3F-333E-4F03-BCEE-5078CDC24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040" y="2829013"/>
            <a:ext cx="2515857" cy="44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kumimoji="0" lang="en-US" altLang="zh-CN" sz="200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个能级的简并度</a:t>
            </a:r>
            <a:endParaRPr kumimoji="0" lang="zh-CN" altLang="zh-CN" sz="2000" i="1" u="none" strike="noStrike" cap="none" normalizeH="0" baseline="3000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58781DD2-F0FE-48BA-9744-AAE3945AA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635" y="4343267"/>
            <a:ext cx="39501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库仑场离散谱能级的性质</a:t>
            </a:r>
          </a:p>
        </p:txBody>
      </p:sp>
      <p:sp>
        <p:nvSpPr>
          <p:cNvPr id="38" name="Rectangle 14">
            <a:extLst>
              <a:ext uri="{FF2B5EF4-FFF2-40B4-BE49-F238E27FC236}">
                <a16:creationId xmlns:a16="http://schemas.microsoft.com/office/drawing/2014/main" id="{C02E8A0B-845E-44B7-A04A-AC6222547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816" y="4282591"/>
            <a:ext cx="5453503" cy="51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随着能级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的增大，相邻能级间距递减</a:t>
            </a:r>
            <a:endParaRPr kumimoji="0" lang="zh-CN" altLang="zh-CN" sz="2400" b="0" i="1" u="none" strike="noStrike" cap="none" normalizeH="0" baseline="3000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左大括号 38">
            <a:extLst>
              <a:ext uri="{FF2B5EF4-FFF2-40B4-BE49-F238E27FC236}">
                <a16:creationId xmlns:a16="http://schemas.microsoft.com/office/drawing/2014/main" id="{14049714-89CE-4F8A-B9A6-CA772B3201D4}"/>
              </a:ext>
            </a:extLst>
          </p:cNvPr>
          <p:cNvSpPr/>
          <p:nvPr/>
        </p:nvSpPr>
        <p:spPr>
          <a:xfrm>
            <a:off x="4857732" y="3907359"/>
            <a:ext cx="190084" cy="1310562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20D742C5-DA73-4CED-93BE-DF0D8D884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815" y="3694391"/>
            <a:ext cx="5650165" cy="51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基态能级与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之间存在无穷多个能级</a:t>
            </a:r>
            <a:endParaRPr kumimoji="0" lang="zh-CN" altLang="zh-CN" sz="2400" b="0" i="1" u="none" strike="noStrike" cap="none" normalizeH="0" baseline="3000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A0646CD2-84E4-4993-BA64-2C2BC4316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815" y="4871568"/>
            <a:ext cx="4438361" cy="51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，离散谱转为连续谱</a:t>
            </a:r>
            <a:endParaRPr kumimoji="0" lang="zh-CN" altLang="zh-CN" sz="2400" b="0" i="1" u="none" strike="noStrike" cap="none" normalizeH="0" baseline="3000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09205AC-817C-4561-9CCD-7D1C2F4DC0FD}"/>
              </a:ext>
            </a:extLst>
          </p:cNvPr>
          <p:cNvGrpSpPr/>
          <p:nvPr/>
        </p:nvGrpSpPr>
        <p:grpSpPr>
          <a:xfrm>
            <a:off x="2657944" y="5643095"/>
            <a:ext cx="6876111" cy="1037312"/>
            <a:chOff x="861364" y="5002213"/>
            <a:chExt cx="6876111" cy="1037312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93796E7-FD66-44B4-B0D1-253B6CA36326}"/>
                </a:ext>
              </a:extLst>
            </p:cNvPr>
            <p:cNvCxnSpPr/>
            <p:nvPr/>
          </p:nvCxnSpPr>
          <p:spPr>
            <a:xfrm>
              <a:off x="1412875" y="5351463"/>
              <a:ext cx="6318250" cy="0"/>
            </a:xfrm>
            <a:prstGeom prst="line">
              <a:avLst/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C8B962A-4D6E-4F8A-BC24-34672C3440DF}"/>
                </a:ext>
              </a:extLst>
            </p:cNvPr>
            <p:cNvSpPr/>
            <p:nvPr/>
          </p:nvSpPr>
          <p:spPr>
            <a:xfrm>
              <a:off x="1335088" y="5268913"/>
              <a:ext cx="169862" cy="1698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52EE99C-DE0A-434E-BA75-F3C336BD4887}"/>
                </a:ext>
              </a:extLst>
            </p:cNvPr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61364" y="5453082"/>
              <a:ext cx="1286378" cy="586443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658DDBE-5D2B-4693-A171-AD671F8958F0}"/>
                </a:ext>
              </a:extLst>
            </p:cNvPr>
            <p:cNvSpPr/>
            <p:nvPr/>
          </p:nvSpPr>
          <p:spPr>
            <a:xfrm>
              <a:off x="3052763" y="5283200"/>
              <a:ext cx="125412" cy="1254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7C0952D-9891-4680-B5E5-2B5A95D29AB0}"/>
                </a:ext>
              </a:extLst>
            </p:cNvPr>
            <p:cNvSpPr/>
            <p:nvPr/>
          </p:nvSpPr>
          <p:spPr>
            <a:xfrm>
              <a:off x="3843338" y="5283200"/>
              <a:ext cx="125412" cy="1254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0256361-235D-4758-B3B5-F0A6FA8C0C02}"/>
                </a:ext>
              </a:extLst>
            </p:cNvPr>
            <p:cNvSpPr/>
            <p:nvPr/>
          </p:nvSpPr>
          <p:spPr>
            <a:xfrm>
              <a:off x="4322763" y="5280025"/>
              <a:ext cx="125412" cy="1238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414AFE8-CD9B-44B0-9531-510539387239}"/>
                </a:ext>
              </a:extLst>
            </p:cNvPr>
            <p:cNvSpPr/>
            <p:nvPr/>
          </p:nvSpPr>
          <p:spPr>
            <a:xfrm>
              <a:off x="4591050" y="5284788"/>
              <a:ext cx="125413" cy="1238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82114DFC-2A0B-4988-81D4-3F281345D3FA}"/>
                </a:ext>
              </a:extLst>
            </p:cNvPr>
            <p:cNvSpPr/>
            <p:nvPr/>
          </p:nvSpPr>
          <p:spPr>
            <a:xfrm>
              <a:off x="4784725" y="5286375"/>
              <a:ext cx="125413" cy="1254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4222F7C-1F7C-43B9-84FE-66F6746DD88F}"/>
                </a:ext>
              </a:extLst>
            </p:cNvPr>
            <p:cNvSpPr/>
            <p:nvPr/>
          </p:nvSpPr>
          <p:spPr>
            <a:xfrm>
              <a:off x="4916488" y="5286375"/>
              <a:ext cx="125412" cy="1254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FE72F85-2135-4A5B-A6F8-4CA9218CB564}"/>
                </a:ext>
              </a:extLst>
            </p:cNvPr>
            <p:cNvSpPr/>
            <p:nvPr/>
          </p:nvSpPr>
          <p:spPr>
            <a:xfrm>
              <a:off x="4995863" y="5286375"/>
              <a:ext cx="125412" cy="1254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380CAB03-A69F-4465-9009-939D7A75EE60}"/>
                </a:ext>
              </a:extLst>
            </p:cNvPr>
            <p:cNvSpPr/>
            <p:nvPr/>
          </p:nvSpPr>
          <p:spPr>
            <a:xfrm>
              <a:off x="5048250" y="5286375"/>
              <a:ext cx="125413" cy="1254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F5EB50BC-D43A-46D8-8FBC-EEC19F787EDC}"/>
                </a:ext>
              </a:extLst>
            </p:cNvPr>
            <p:cNvSpPr/>
            <p:nvPr/>
          </p:nvSpPr>
          <p:spPr>
            <a:xfrm>
              <a:off x="5113338" y="5286375"/>
              <a:ext cx="125412" cy="1254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52094B7-E58B-46A7-BFB0-8A8092588A57}"/>
                </a:ext>
              </a:extLst>
            </p:cNvPr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916526" y="5683857"/>
              <a:ext cx="749115" cy="338554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C77A8CC-116F-4021-A79B-F24BF4ABAF9D}"/>
                </a:ext>
              </a:extLst>
            </p:cNvPr>
            <p:cNvCxnSpPr/>
            <p:nvPr/>
          </p:nvCxnSpPr>
          <p:spPr>
            <a:xfrm>
              <a:off x="5276850" y="5002213"/>
              <a:ext cx="0" cy="693737"/>
            </a:xfrm>
            <a:prstGeom prst="line">
              <a:avLst/>
            </a:prstGeom>
            <a:ln w="38100">
              <a:solidFill>
                <a:srgbClr val="00B5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CB7A9AED-A8E1-465E-AA99-66434902CC22}"/>
                </a:ext>
              </a:extLst>
            </p:cNvPr>
            <p:cNvCxnSpPr/>
            <p:nvPr/>
          </p:nvCxnSpPr>
          <p:spPr>
            <a:xfrm>
              <a:off x="5283200" y="5351463"/>
              <a:ext cx="24542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41">
              <a:extLst>
                <a:ext uri="{FF2B5EF4-FFF2-40B4-BE49-F238E27FC236}">
                  <a16:creationId xmlns:a16="http://schemas.microsoft.com/office/drawing/2014/main" id="{A4B53A00-F2B0-453E-94D3-6D2052375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1568" y="5483246"/>
              <a:ext cx="15065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离散谱</a:t>
              </a:r>
              <a:r>
                <a:rPr lang="en-US" altLang="zh-CN" sz="1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(E&lt;0)</a:t>
              </a:r>
              <a:endParaRPr lang="zh-CN" altLang="en-US" sz="1800" dirty="0">
                <a:solidFill>
                  <a:srgbClr val="00B0F0"/>
                </a:solidFill>
              </a:endParaRPr>
            </a:p>
          </p:txBody>
        </p:sp>
        <p:sp>
          <p:nvSpPr>
            <p:cNvPr id="59" name="矩形 42">
              <a:extLst>
                <a:ext uri="{FF2B5EF4-FFF2-40B4-BE49-F238E27FC236}">
                  <a16:creationId xmlns:a16="http://schemas.microsoft.com/office/drawing/2014/main" id="{294F892D-AB94-4A92-B3CD-406C7D9C5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5121" y="5483246"/>
              <a:ext cx="15065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00B5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连续谱</a:t>
              </a:r>
              <a:r>
                <a:rPr lang="en-US" altLang="zh-CN" sz="1800" b="1" dirty="0">
                  <a:solidFill>
                    <a:srgbClr val="00B5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(E&gt;0)</a:t>
              </a:r>
              <a:endParaRPr lang="zh-CN" altLang="en-US" sz="1800" dirty="0">
                <a:solidFill>
                  <a:srgbClr val="00B552"/>
                </a:solidFill>
              </a:endParaRPr>
            </a:p>
          </p:txBody>
        </p:sp>
      </p:grpSp>
      <p:sp>
        <p:nvSpPr>
          <p:cNvPr id="60" name="箭头: 右 59">
            <a:extLst>
              <a:ext uri="{FF2B5EF4-FFF2-40B4-BE49-F238E27FC236}">
                <a16:creationId xmlns:a16="http://schemas.microsoft.com/office/drawing/2014/main" id="{92F5A005-0B62-44AA-9083-7AC3EB7B0448}"/>
              </a:ext>
            </a:extLst>
          </p:cNvPr>
          <p:cNvSpPr/>
          <p:nvPr/>
        </p:nvSpPr>
        <p:spPr>
          <a:xfrm>
            <a:off x="3272768" y="2972526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065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6983C1-A93A-4889-8B8D-36B4B920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82</a:t>
            </a:fld>
            <a:endParaRPr lang="zh-CN" altLang="en-US" dirty="0"/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19ABC023-CB66-4C9F-98BC-8A40182D7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98002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角动量算符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41E6BA-1290-425D-9F97-0D7FC364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4898"/>
            <a:ext cx="10515600" cy="487190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90373E1-34EA-4D41-B936-BE80B2E40E01}"/>
              </a:ext>
            </a:extLst>
          </p:cNvPr>
          <p:cNvSpPr txBox="1"/>
          <p:nvPr/>
        </p:nvSpPr>
        <p:spPr>
          <a:xfrm>
            <a:off x="756476" y="761908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库仑场中的运动</a:t>
            </a:r>
          </a:p>
        </p:txBody>
      </p:sp>
    </p:spTree>
    <p:extLst>
      <p:ext uri="{BB962C8B-B14F-4D97-AF65-F5344CB8AC3E}">
        <p14:creationId xmlns:p14="http://schemas.microsoft.com/office/powerpoint/2010/main" val="2892471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0EF725-55BD-4151-AE11-336881B5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83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719B64F0-34CB-40AE-845D-5772B9790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28" name="文本框 2">
            <a:extLst>
              <a:ext uri="{FF2B5EF4-FFF2-40B4-BE49-F238E27FC236}">
                <a16:creationId xmlns:a16="http://schemas.microsoft.com/office/drawing/2014/main" id="{6C665273-085C-42D1-B66F-C444B9D33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863" y="1034855"/>
            <a:ext cx="2985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薛定谔方程的精确解</a:t>
            </a: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A37C919B-700D-4675-8B4F-0C840F3B1C17}"/>
              </a:ext>
            </a:extLst>
          </p:cNvPr>
          <p:cNvSpPr/>
          <p:nvPr/>
        </p:nvSpPr>
        <p:spPr>
          <a:xfrm>
            <a:off x="5853268" y="1159282"/>
            <a:ext cx="479425" cy="223838"/>
          </a:xfrm>
          <a:prstGeom prst="rightArrow">
            <a:avLst>
              <a:gd name="adj1" fmla="val 50000"/>
              <a:gd name="adj2" fmla="val 9893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0B42BD45-F548-46B6-B85F-3AD468A7F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7587" y="581816"/>
            <a:ext cx="29193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氢原子、量子谐振子等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1" name="文本框 8">
            <a:extLst>
              <a:ext uri="{FF2B5EF4-FFF2-40B4-BE49-F238E27FC236}">
                <a16:creationId xmlns:a16="http://schemas.microsoft.com/office/drawing/2014/main" id="{94D394E1-AF65-4076-BC7D-35D937AD7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112" y="1040370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少数简单情形</a:t>
            </a:r>
          </a:p>
        </p:txBody>
      </p:sp>
      <p:sp>
        <p:nvSpPr>
          <p:cNvPr id="32" name="文本框 18">
            <a:extLst>
              <a:ext uri="{FF2B5EF4-FFF2-40B4-BE49-F238E27FC236}">
                <a16:creationId xmlns:a16="http://schemas.microsoft.com/office/drawing/2014/main" id="{6DB8353D-32C0-4B17-8DC4-DB7E071EE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693" y="3818085"/>
            <a:ext cx="3938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求出简化后问题的精确解</a:t>
            </a:r>
          </a:p>
        </p:txBody>
      </p:sp>
      <p:sp>
        <p:nvSpPr>
          <p:cNvPr id="35" name="文本框 22">
            <a:extLst>
              <a:ext uri="{FF2B5EF4-FFF2-40B4-BE49-F238E27FC236}">
                <a16:creationId xmlns:a16="http://schemas.microsoft.com/office/drawing/2014/main" id="{2D03AD8B-60FE-483F-8CF7-0B2684685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82" y="1766358"/>
            <a:ext cx="10642836" cy="97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对于大多数量子系统，可以试着将复杂的量子系统简化，变为有精确解的量子系统，再应用简化的精确解加上一个很弱的微扰，来解析复杂的量子系统。</a:t>
            </a:r>
          </a:p>
        </p:txBody>
      </p:sp>
      <p:sp>
        <p:nvSpPr>
          <p:cNvPr id="37" name="文本框 35">
            <a:extLst>
              <a:ext uri="{FF2B5EF4-FFF2-40B4-BE49-F238E27FC236}">
                <a16:creationId xmlns:a16="http://schemas.microsoft.com/office/drawing/2014/main" id="{DB1FAE47-E825-4D64-B3F4-4FEA51241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693" y="4452209"/>
            <a:ext cx="5147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计算简化略去的较小量引起的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</a:p>
        </p:txBody>
      </p:sp>
      <p:sp>
        <p:nvSpPr>
          <p:cNvPr id="39" name="矩形 37">
            <a:extLst>
              <a:ext uri="{FF2B5EF4-FFF2-40B4-BE49-F238E27FC236}">
                <a16:creationId xmlns:a16="http://schemas.microsoft.com/office/drawing/2014/main" id="{EB40151D-BA49-4CBE-BD88-46A6D411C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003" y="5910427"/>
            <a:ext cx="9229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计算这种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的一般方法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微扰理论（</a:t>
            </a:r>
            <a:r>
              <a:rPr lang="en-GB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perturbation theory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88CE4BAD-9AE2-41ED-A990-95D40DB4B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6752" y="5393917"/>
            <a:ext cx="2324554" cy="441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数学上：摄动理论</a:t>
            </a:r>
            <a:endParaRPr kumimoji="0" lang="zh-CN" altLang="zh-CN" sz="2000" b="0" i="1" u="none" strike="noStrike" cap="none" normalizeH="0" baseline="3000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B68671-4957-4B65-89A3-4BFB84265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6" y="3045995"/>
            <a:ext cx="5326605" cy="2169482"/>
          </a:xfrm>
          <a:prstGeom prst="rect">
            <a:avLst/>
          </a:prstGeom>
        </p:spPr>
      </p:pic>
      <p:sp>
        <p:nvSpPr>
          <p:cNvPr id="16" name="文本框 18">
            <a:extLst>
              <a:ext uri="{FF2B5EF4-FFF2-40B4-BE49-F238E27FC236}">
                <a16:creationId xmlns:a16="http://schemas.microsoft.com/office/drawing/2014/main" id="{EF6D04B3-6A1E-443B-876B-A77FC9549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693" y="3134495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基本步骤：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DB68E8-384A-4D0C-ACCE-2ED404B4ECDA}"/>
              </a:ext>
            </a:extLst>
          </p:cNvPr>
          <p:cNvSpPr/>
          <p:nvPr/>
        </p:nvSpPr>
        <p:spPr>
          <a:xfrm>
            <a:off x="1478003" y="3689538"/>
            <a:ext cx="292074" cy="209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279E206-8B81-449A-B17D-53EDBF52924B}"/>
              </a:ext>
            </a:extLst>
          </p:cNvPr>
          <p:cNvSpPr/>
          <p:nvPr/>
        </p:nvSpPr>
        <p:spPr>
          <a:xfrm>
            <a:off x="1313161" y="4485574"/>
            <a:ext cx="1069311" cy="56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E3173D-6323-4101-9AE0-448F0A19D205}"/>
              </a:ext>
            </a:extLst>
          </p:cNvPr>
          <p:cNvSpPr/>
          <p:nvPr/>
        </p:nvSpPr>
        <p:spPr>
          <a:xfrm>
            <a:off x="4435263" y="4480819"/>
            <a:ext cx="1069311" cy="56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39FDCC0-9AD5-416A-B2F1-8E72D9070BF7}"/>
              </a:ext>
            </a:extLst>
          </p:cNvPr>
          <p:cNvSpPr/>
          <p:nvPr/>
        </p:nvSpPr>
        <p:spPr>
          <a:xfrm>
            <a:off x="4541383" y="3658334"/>
            <a:ext cx="1114466" cy="209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472968-0693-41FE-BFC5-D58828C963F3}"/>
              </a:ext>
            </a:extLst>
          </p:cNvPr>
          <p:cNvSpPr/>
          <p:nvPr/>
        </p:nvSpPr>
        <p:spPr>
          <a:xfrm>
            <a:off x="2127788" y="3107575"/>
            <a:ext cx="950972" cy="258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93794B2-A409-4F04-8A4F-3798F014368E}"/>
              </a:ext>
            </a:extLst>
          </p:cNvPr>
          <p:cNvSpPr/>
          <p:nvPr/>
        </p:nvSpPr>
        <p:spPr>
          <a:xfrm>
            <a:off x="5098616" y="3108579"/>
            <a:ext cx="950972" cy="258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A945DC0-74C2-44B3-835A-6DA6F3311E26}"/>
              </a:ext>
            </a:extLst>
          </p:cNvPr>
          <p:cNvSpPr/>
          <p:nvPr/>
        </p:nvSpPr>
        <p:spPr>
          <a:xfrm>
            <a:off x="3327193" y="3966183"/>
            <a:ext cx="456242" cy="209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39AE7866-1F51-49C5-BFA0-AB395E530C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465780"/>
              </p:ext>
            </p:extLst>
          </p:nvPr>
        </p:nvGraphicFramePr>
        <p:xfrm>
          <a:off x="2728586" y="4128709"/>
          <a:ext cx="1054849" cy="32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99920" imgH="253800" progId="Equation.DSMT4">
                  <p:embed/>
                </p:oleObj>
              </mc:Choice>
              <mc:Fallback>
                <p:oleObj name="Equation" r:id="rId3" imgW="799920" imgH="2538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5690174-A091-458E-9965-0A6A3AB0B4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586" y="4128709"/>
                        <a:ext cx="1054849" cy="323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8EE1DCF2-97E3-4471-8708-C2A0533579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317427"/>
              </p:ext>
            </p:extLst>
          </p:nvPr>
        </p:nvGraphicFramePr>
        <p:xfrm>
          <a:off x="4446518" y="3612154"/>
          <a:ext cx="1419999" cy="27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304560" progId="Equation.DSMT4">
                  <p:embed/>
                </p:oleObj>
              </mc:Choice>
              <mc:Fallback>
                <p:oleObj name="Equation" r:id="rId5" imgW="1536480" imgH="3045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8AF11AE5-1785-4A93-88EB-26C978A66D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518" y="3612154"/>
                        <a:ext cx="1419999" cy="2736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1803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0C34B6-E666-4CCD-97FF-0FEC3E65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84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D2368B66-3E96-4862-BB97-94F21BF3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4CFC4F-F732-4F5B-ABC6-73EF1D3FCA36}"/>
              </a:ext>
            </a:extLst>
          </p:cNvPr>
          <p:cNvSpPr txBox="1"/>
          <p:nvPr/>
        </p:nvSpPr>
        <p:spPr>
          <a:xfrm>
            <a:off x="1168399" y="73924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微扰理论的适用范围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31D84D5-C0D0-419D-A954-9FC4AAFEF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971" y="1287258"/>
            <a:ext cx="8369416" cy="3731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91440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斯塔克效应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塞曼效应：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algn="just" defTabSz="914400">
              <a:lnSpc>
                <a:spcPct val="150000"/>
              </a:lnSpc>
              <a:spcAft>
                <a:spcPts val="0"/>
              </a:spcAft>
            </a:pP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通过在氢原子模型中加入一个微扰电势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磁场，可算出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电场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磁场引起的氢原子谱线的微小位移（但微扰理论不能再现能谱线的展宽现象）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微扰项的收敛性：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一般为幂级数形式，但并非阶数越高、收敛性越好得到的结果越准确</a:t>
            </a:r>
            <a:endParaRPr kumimoji="0" lang="zh-CN" altLang="en-US" sz="200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 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量子电动力学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(QED)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理论和其他量子场论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电子与光子的相互作用被微扰处理，电子磁矩的计算结果与实验结果一致，常用费曼图技术对微扰项求和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EC18756B-A542-4B77-99B6-D1CA0E6EF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196" y="732134"/>
            <a:ext cx="3139839" cy="441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理解：微扰项为“小”项</a:t>
            </a:r>
            <a:endParaRPr kumimoji="0" lang="zh-CN" altLang="zh-CN" sz="2000" b="0" i="1" u="none" strike="noStrike" cap="none" normalizeH="0" baseline="3000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E8C62E93-34A4-4238-8A1F-2404924A4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9" y="5529125"/>
            <a:ext cx="987572" cy="4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局限性</a:t>
            </a:r>
            <a:endParaRPr kumimoji="0" lang="zh-CN" altLang="zh-CN" sz="2000" b="1" i="1" u="none" strike="noStrike" cap="none" normalizeH="0" baseline="3000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60DB9342-E5D0-430B-8393-63F58A317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479" y="5250758"/>
            <a:ext cx="6340197" cy="96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微扰太大（量子色动力学中夸克与胶子场的相互作用）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非绝热态（束缚态，如超导体中的库珀对）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97BD892C-7315-4D3F-9A65-AA7F7A1AF551}"/>
              </a:ext>
            </a:extLst>
          </p:cNvPr>
          <p:cNvSpPr/>
          <p:nvPr/>
        </p:nvSpPr>
        <p:spPr>
          <a:xfrm>
            <a:off x="1362907" y="5445730"/>
            <a:ext cx="136572" cy="661458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98A7B96E-5319-45E7-A679-5237D7AB6FD7}"/>
              </a:ext>
            </a:extLst>
          </p:cNvPr>
          <p:cNvSpPr/>
          <p:nvPr/>
        </p:nvSpPr>
        <p:spPr>
          <a:xfrm>
            <a:off x="7572769" y="5776459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45E29101-88A3-4BB4-ADF7-CE528F17F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3744" y="5269676"/>
            <a:ext cx="3890750" cy="826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解决：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密度泛函理论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密度泛函微扰理论</a:t>
            </a:r>
            <a:endParaRPr kumimoji="0" lang="zh-CN" altLang="zh-CN" sz="2000" b="1" i="1" u="none" strike="noStrike" cap="none" normalizeH="0" baseline="3000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7D978B-36BB-4E89-A7E6-67F4DD47962A}"/>
              </a:ext>
            </a:extLst>
          </p:cNvPr>
          <p:cNvGrpSpPr/>
          <p:nvPr/>
        </p:nvGrpSpPr>
        <p:grpSpPr>
          <a:xfrm>
            <a:off x="8689627" y="262659"/>
            <a:ext cx="3263318" cy="3674378"/>
            <a:chOff x="8698016" y="411738"/>
            <a:chExt cx="3263318" cy="367437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7F6F17A-7CE5-4C3F-8DAE-9B71789D0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5128" y="570808"/>
              <a:ext cx="3024199" cy="3515308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E60012-8FD3-4580-9A5A-291A8E746104}"/>
                </a:ext>
              </a:extLst>
            </p:cNvPr>
            <p:cNvSpPr/>
            <p:nvPr/>
          </p:nvSpPr>
          <p:spPr>
            <a:xfrm>
              <a:off x="10028678" y="679339"/>
              <a:ext cx="480319" cy="420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No field</a:t>
              </a:r>
              <a:endParaRPr lang="zh-CN" altLang="en-US" sz="1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1D5A4FF-C5C8-417E-B31E-136D867C7648}"/>
                </a:ext>
              </a:extLst>
            </p:cNvPr>
            <p:cNvSpPr/>
            <p:nvPr/>
          </p:nvSpPr>
          <p:spPr>
            <a:xfrm>
              <a:off x="10483788" y="679339"/>
              <a:ext cx="562571" cy="420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Weak field</a:t>
              </a:r>
              <a:endParaRPr lang="zh-CN" altLang="en-US" sz="1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8EF385-1D0E-458C-8065-B59912140F30}"/>
                </a:ext>
              </a:extLst>
            </p:cNvPr>
            <p:cNvSpPr/>
            <p:nvPr/>
          </p:nvSpPr>
          <p:spPr>
            <a:xfrm>
              <a:off x="11023365" y="671966"/>
              <a:ext cx="689762" cy="420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Strong field</a:t>
              </a:r>
              <a:endParaRPr lang="zh-CN" altLang="en-US" sz="1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530DFA5-B1FE-44D9-9387-297FCABA38E2}"/>
                </a:ext>
              </a:extLst>
            </p:cNvPr>
            <p:cNvSpPr/>
            <p:nvPr/>
          </p:nvSpPr>
          <p:spPr>
            <a:xfrm>
              <a:off x="8698016" y="411738"/>
              <a:ext cx="3263318" cy="295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氢原子 </a:t>
              </a:r>
              <a:r>
                <a:rPr lang="en-US" altLang="zh-CN" sz="16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2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能级的斯塔克效应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4149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47DC7F-4ABC-4DE2-AE32-AAF3909C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85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BBA63AE3-1A41-4336-A502-5BFE55699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233C0C-464C-4C90-B926-94E918F4226D}"/>
              </a:ext>
            </a:extLst>
          </p:cNvPr>
          <p:cNvSpPr txBox="1"/>
          <p:nvPr/>
        </p:nvSpPr>
        <p:spPr>
          <a:xfrm>
            <a:off x="756476" y="761908"/>
            <a:ext cx="721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算符的海森堡绘景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(Heisenberg picture)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FACBD1-D0B2-450C-9B85-EA39802A0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8" y="1426456"/>
            <a:ext cx="14246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3">
            <a:extLst>
              <a:ext uri="{FF2B5EF4-FFF2-40B4-BE49-F238E27FC236}">
                <a16:creationId xmlns:a16="http://schemas.microsoft.com/office/drawing/2014/main" id="{557A1A29-404E-447F-A44E-B388D0C1B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26" y="5666729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矩阵与算符的关系</a:t>
            </a:r>
          </a:p>
        </p:txBody>
      </p:sp>
      <p:sp>
        <p:nvSpPr>
          <p:cNvPr id="23" name="文本框 18">
            <a:extLst>
              <a:ext uri="{FF2B5EF4-FFF2-40B4-BE49-F238E27FC236}">
                <a16:creationId xmlns:a16="http://schemas.microsoft.com/office/drawing/2014/main" id="{7DB53354-957A-4040-A709-32F72AC81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0372" y="5382249"/>
            <a:ext cx="7308411" cy="96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给出矩阵等价于给出了算符本身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如果矩阵已知，则原则上可求出该物理量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的本征值和本征函数</a:t>
            </a: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7BE923F4-944B-44C6-AA11-6B72F3B1FB32}"/>
              </a:ext>
            </a:extLst>
          </p:cNvPr>
          <p:cNvSpPr/>
          <p:nvPr/>
        </p:nvSpPr>
        <p:spPr>
          <a:xfrm>
            <a:off x="3322199" y="5666729"/>
            <a:ext cx="136572" cy="527113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10D78412-342D-41A4-9328-9425ECD971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273893"/>
              </p:ext>
            </p:extLst>
          </p:nvPr>
        </p:nvGraphicFramePr>
        <p:xfrm>
          <a:off x="3589613" y="1925733"/>
          <a:ext cx="2757601" cy="685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33440" imgH="342720" progId="Equation.DSMT4">
                  <p:embed/>
                </p:oleObj>
              </mc:Choice>
              <mc:Fallback>
                <p:oleObj name="Equation" r:id="rId2" imgW="1333440" imgH="34272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39AE7866-1F51-49C5-BFA0-AB395E530C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613" y="1925733"/>
                        <a:ext cx="2757601" cy="6850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BA200D6E-6756-4B0E-A710-28E878676D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368275"/>
              </p:ext>
            </p:extLst>
          </p:nvPr>
        </p:nvGraphicFramePr>
        <p:xfrm>
          <a:off x="7324521" y="1107258"/>
          <a:ext cx="3955202" cy="1359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41320" imgH="939600" progId="Equation.DSMT4">
                  <p:embed/>
                </p:oleObj>
              </mc:Choice>
              <mc:Fallback>
                <p:oleObj name="Equation" r:id="rId4" imgW="2641320" imgH="9396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10D78412-342D-41A4-9328-9425ECD971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4521" y="1107258"/>
                        <a:ext cx="3955202" cy="13590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35DA2F96-908F-44A5-8558-FFEF9A8A22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64723"/>
              </p:ext>
            </p:extLst>
          </p:nvPr>
        </p:nvGraphicFramePr>
        <p:xfrm>
          <a:off x="5127698" y="2792355"/>
          <a:ext cx="39401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760" imgH="279360" progId="Equation.DSMT4">
                  <p:embed/>
                </p:oleObj>
              </mc:Choice>
              <mc:Fallback>
                <p:oleObj name="Equation" r:id="rId6" imgW="1904760" imgH="27936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10D78412-342D-41A4-9328-9425ECD971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98" y="2792355"/>
                        <a:ext cx="3940175" cy="55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113C77DB-DD95-4E26-AC66-1DC392796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986648"/>
              </p:ext>
            </p:extLst>
          </p:nvPr>
        </p:nvGraphicFramePr>
        <p:xfrm>
          <a:off x="9662301" y="2711103"/>
          <a:ext cx="1589108" cy="66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14400" imgH="393480" progId="Equation.DSMT4">
                  <p:embed/>
                </p:oleObj>
              </mc:Choice>
              <mc:Fallback>
                <p:oleObj name="Equation" r:id="rId8" imgW="914400" imgH="39348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35DA2F96-908F-44A5-8558-FFEF9A8A22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2301" y="2711103"/>
                        <a:ext cx="1589108" cy="6617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9C55A425-F445-4D14-BB5E-6876FC1E97B0}"/>
              </a:ext>
            </a:extLst>
          </p:cNvPr>
          <p:cNvSpPr txBox="1"/>
          <p:nvPr/>
        </p:nvSpPr>
        <p:spPr>
          <a:xfrm>
            <a:off x="940591" y="2854557"/>
            <a:ext cx="4502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态跃迁到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态的矩阵元：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694145-E200-46C9-84D3-91D1BB87FCBE}"/>
              </a:ext>
            </a:extLst>
          </p:cNvPr>
          <p:cNvSpPr txBox="1"/>
          <p:nvPr/>
        </p:nvSpPr>
        <p:spPr>
          <a:xfrm>
            <a:off x="9298149" y="3399761"/>
            <a:ext cx="2317411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态和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态之间的跃迁频率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量纲：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600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endParaRPr lang="zh-CN" altLang="en-US" sz="1600" baseline="300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9683F22-FEF0-42D9-935F-C71DB88901F1}"/>
              </a:ext>
            </a:extLst>
          </p:cNvPr>
          <p:cNvSpPr txBox="1"/>
          <p:nvPr/>
        </p:nvSpPr>
        <p:spPr>
          <a:xfrm>
            <a:off x="935455" y="3796018"/>
            <a:ext cx="1660438" cy="511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76AF6358-854A-48C3-BA4D-96D2548539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836601"/>
              </p:ext>
            </p:extLst>
          </p:nvPr>
        </p:nvGraphicFramePr>
        <p:xfrm>
          <a:off x="2339924" y="3859522"/>
          <a:ext cx="1964550" cy="47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15920" imgH="253800" progId="Equation.DSMT4">
                  <p:embed/>
                </p:oleObj>
              </mc:Choice>
              <mc:Fallback>
                <p:oleObj name="Equation" r:id="rId10" imgW="1015920" imgH="2538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35DA2F96-908F-44A5-8558-FFEF9A8A22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24" y="3859522"/>
                        <a:ext cx="1964550" cy="47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18">
            <a:extLst>
              <a:ext uri="{FF2B5EF4-FFF2-40B4-BE49-F238E27FC236}">
                <a16:creationId xmlns:a16="http://schemas.microsoft.com/office/drawing/2014/main" id="{DBF623C0-7CEF-43CD-B158-76F168BEE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856" y="3505201"/>
            <a:ext cx="5238935" cy="168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与时间无关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均为实数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实质：物理量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在态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中的本征值</a:t>
            </a:r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8AA6E46E-D724-4FD6-A8D2-CBF8B00E7FAE}"/>
              </a:ext>
            </a:extLst>
          </p:cNvPr>
          <p:cNvSpPr/>
          <p:nvPr/>
        </p:nvSpPr>
        <p:spPr>
          <a:xfrm>
            <a:off x="4361662" y="3828257"/>
            <a:ext cx="204594" cy="1278628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E3579C-2A02-4CED-9F54-B8E7AA91486C}"/>
              </a:ext>
            </a:extLst>
          </p:cNvPr>
          <p:cNvSpPr txBox="1"/>
          <p:nvPr/>
        </p:nvSpPr>
        <p:spPr>
          <a:xfrm>
            <a:off x="1765674" y="4467571"/>
            <a:ext cx="1820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对角矩阵元</a:t>
            </a:r>
            <a:endParaRPr lang="zh-CN" altLang="en-US" sz="24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147DA22-9F35-442D-A347-9E4447F3CB54}"/>
              </a:ext>
            </a:extLst>
          </p:cNvPr>
          <p:cNvSpPr/>
          <p:nvPr/>
        </p:nvSpPr>
        <p:spPr>
          <a:xfrm>
            <a:off x="8674216" y="2841037"/>
            <a:ext cx="268448" cy="244352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58756779-2FAD-434C-9B3A-8BFCCA27B5D5}"/>
              </a:ext>
            </a:extLst>
          </p:cNvPr>
          <p:cNvSpPr/>
          <p:nvPr/>
        </p:nvSpPr>
        <p:spPr>
          <a:xfrm rot="15646786" flipH="1">
            <a:off x="9080788" y="2555597"/>
            <a:ext cx="514523" cy="876360"/>
          </a:xfrm>
          <a:prstGeom prst="arc">
            <a:avLst>
              <a:gd name="adj1" fmla="val 16757346"/>
              <a:gd name="adj2" fmla="val 3053617"/>
            </a:avLst>
          </a:prstGeom>
          <a:ln w="2857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09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DDE1DC-8879-44D7-B3FE-ACFB0133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86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68CEB868-322E-4A27-8A25-59A856B09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5" name="文本框 19">
            <a:extLst>
              <a:ext uri="{FF2B5EF4-FFF2-40B4-BE49-F238E27FC236}">
                <a16:creationId xmlns:a16="http://schemas.microsoft.com/office/drawing/2014/main" id="{3DCB149E-E26C-40DA-87F9-674E24C0D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9DCE3F-2016-4237-A6EC-9B84A8497E4D}"/>
              </a:ext>
            </a:extLst>
          </p:cNvPr>
          <p:cNvSpPr txBox="1"/>
          <p:nvPr/>
        </p:nvSpPr>
        <p:spPr>
          <a:xfrm>
            <a:off x="756476" y="761908"/>
            <a:ext cx="721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算符的海森堡绘景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(Heisenberg picture)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53DCC40-F1BD-4DBA-9868-98BCFDDE3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8" y="1426456"/>
            <a:ext cx="30185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矩阵的乘法规则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9AEEDAB-7766-4B70-973A-F1E11C531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424" y="1457233"/>
            <a:ext cx="35205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后续微扰理论的推导中会用到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D08BCF8-2FD9-4BB8-B23E-D32786761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571873"/>
              </p:ext>
            </p:extLst>
          </p:nvPr>
        </p:nvGraphicFramePr>
        <p:xfrm>
          <a:off x="5765259" y="2091607"/>
          <a:ext cx="21272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28520" imgH="355320" progId="Equation.DSMT4">
                  <p:embed/>
                </p:oleObj>
              </mc:Choice>
              <mc:Fallback>
                <p:oleObj name="Equation" r:id="rId2" imgW="1028520" imgH="35532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76AF6358-854A-48C3-BA4D-96D2548539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5259" y="2091607"/>
                        <a:ext cx="2127250" cy="711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762841EB-AF0A-46D4-B006-6F7F3A607C52}"/>
              </a:ext>
            </a:extLst>
          </p:cNvPr>
          <p:cNvSpPr txBox="1"/>
          <p:nvPr/>
        </p:nvSpPr>
        <p:spPr>
          <a:xfrm>
            <a:off x="897623" y="2139262"/>
            <a:ext cx="5092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         对函数组      的展开式：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BA899FA-1DAB-402E-AB58-D19D4CA7D2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367081"/>
              </p:ext>
            </p:extLst>
          </p:nvPr>
        </p:nvGraphicFramePr>
        <p:xfrm>
          <a:off x="1960482" y="2098598"/>
          <a:ext cx="6302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4560" imgH="253800" progId="Equation.DSMT4">
                  <p:embed/>
                </p:oleObj>
              </mc:Choice>
              <mc:Fallback>
                <p:oleObj name="Equation" r:id="rId4" imgW="304560" imgH="2538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08BCF8-2FD9-4BB8-B23E-D327867612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0482" y="2098598"/>
                        <a:ext cx="630238" cy="50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D559A55-301E-466B-AA95-C245F7916E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81885"/>
              </p:ext>
            </p:extLst>
          </p:nvPr>
        </p:nvGraphicFramePr>
        <p:xfrm>
          <a:off x="3865359" y="2123998"/>
          <a:ext cx="4460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5640" imgH="228600" progId="Equation.DSMT4">
                  <p:embed/>
                </p:oleObj>
              </mc:Choice>
              <mc:Fallback>
                <p:oleObj name="Equation" r:id="rId6" imgW="21564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08BCF8-2FD9-4BB8-B23E-D327867612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359" y="2123998"/>
                        <a:ext cx="446087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9ECCB2B-ABEC-46AD-AF66-3A894259B2A9}"/>
              </a:ext>
            </a:extLst>
          </p:cNvPr>
          <p:cNvSpPr txBox="1"/>
          <p:nvPr/>
        </p:nvSpPr>
        <p:spPr>
          <a:xfrm>
            <a:off x="897623" y="2958403"/>
            <a:ext cx="804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把某时刻任一波函数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按哈密顿算符的本征函数组展开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C432AE2-4333-4B31-A999-85B9549695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556666"/>
              </p:ext>
            </p:extLst>
          </p:nvPr>
        </p:nvGraphicFramePr>
        <p:xfrm>
          <a:off x="8791022" y="2958403"/>
          <a:ext cx="17335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38080" imgH="342720" progId="Equation.DSMT4">
                  <p:embed/>
                </p:oleObj>
              </mc:Choice>
              <mc:Fallback>
                <p:oleObj name="Equation" r:id="rId8" imgW="838080" imgH="34272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08BCF8-2FD9-4BB8-B23E-D327867612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1022" y="2958403"/>
                        <a:ext cx="173355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箭头: 右 15">
            <a:extLst>
              <a:ext uri="{FF2B5EF4-FFF2-40B4-BE49-F238E27FC236}">
                <a16:creationId xmlns:a16="http://schemas.microsoft.com/office/drawing/2014/main" id="{95733E96-6A7B-47F5-AD18-4E182554C512}"/>
              </a:ext>
            </a:extLst>
          </p:cNvPr>
          <p:cNvSpPr/>
          <p:nvPr/>
        </p:nvSpPr>
        <p:spPr>
          <a:xfrm>
            <a:off x="4216345" y="3719953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482A8E16-2614-42AE-99E0-E07358741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210554"/>
              </p:ext>
            </p:extLst>
          </p:nvPr>
        </p:nvGraphicFramePr>
        <p:xfrm>
          <a:off x="2972496" y="3607600"/>
          <a:ext cx="1138965" cy="394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72840" imgH="241200" progId="Equation.DSMT4">
                  <p:embed/>
                </p:oleObj>
              </mc:Choice>
              <mc:Fallback>
                <p:oleObj name="Equation" r:id="rId10" imgW="672840" imgH="2412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08BCF8-2FD9-4BB8-B23E-D327867612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2496" y="3607600"/>
                        <a:ext cx="1138965" cy="394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BA25041-AE39-4EC6-8B88-3992F87652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37416"/>
              </p:ext>
            </p:extLst>
          </p:nvPr>
        </p:nvGraphicFramePr>
        <p:xfrm>
          <a:off x="4591573" y="3527161"/>
          <a:ext cx="3008854" cy="686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62040" imgH="368280" progId="Equation.DSMT4">
                  <p:embed/>
                </p:oleObj>
              </mc:Choice>
              <mc:Fallback>
                <p:oleObj name="Equation" r:id="rId12" imgW="1562040" imgH="3682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08BCF8-2FD9-4BB8-B23E-D327867612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573" y="3527161"/>
                        <a:ext cx="3008854" cy="686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A3B12A-698F-431F-8288-35DE7C121122}"/>
              </a:ext>
            </a:extLst>
          </p:cNvPr>
          <p:cNvGrpSpPr/>
          <p:nvPr/>
        </p:nvGrpSpPr>
        <p:grpSpPr>
          <a:xfrm>
            <a:off x="7849983" y="1437802"/>
            <a:ext cx="3961136" cy="456257"/>
            <a:chOff x="8316388" y="2119579"/>
            <a:chExt cx="3961136" cy="45625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771A0A9-0804-4B74-B550-B058585F93E7}"/>
                </a:ext>
              </a:extLst>
            </p:cNvPr>
            <p:cNvSpPr/>
            <p:nvPr/>
          </p:nvSpPr>
          <p:spPr>
            <a:xfrm>
              <a:off x="8316388" y="2119579"/>
              <a:ext cx="3961135" cy="4562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394F7D06-86F3-4613-A957-10743DE95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388" y="2171907"/>
              <a:ext cx="396113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lang="en-US" altLang="zh-CN" i="1" baseline="-25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可看作是“能量表象”中的波函数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F3561BE0-6EC0-4836-B067-B8E54C2F3257}"/>
              </a:ext>
            </a:extLst>
          </p:cNvPr>
          <p:cNvSpPr/>
          <p:nvPr/>
        </p:nvSpPr>
        <p:spPr>
          <a:xfrm>
            <a:off x="4216345" y="4554740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F018685F-C16C-47A5-B4B8-60951E49F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447833"/>
              </p:ext>
            </p:extLst>
          </p:nvPr>
        </p:nvGraphicFramePr>
        <p:xfrm>
          <a:off x="2334119" y="4456272"/>
          <a:ext cx="34448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03040" imgH="241200" progId="Equation.DSMT4">
                  <p:embed/>
                </p:oleObj>
              </mc:Choice>
              <mc:Fallback>
                <p:oleObj name="Equation" r:id="rId14" imgW="203040" imgH="2412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482A8E16-2614-42AE-99E0-E073587414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4119" y="4456272"/>
                        <a:ext cx="344488" cy="393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4">
            <a:extLst>
              <a:ext uri="{FF2B5EF4-FFF2-40B4-BE49-F238E27FC236}">
                <a16:creationId xmlns:a16="http://schemas.microsoft.com/office/drawing/2014/main" id="{9805CEE6-3A5A-4B1E-A7B2-5B8AFDF3E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55" y="4462857"/>
            <a:ext cx="24929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左乘      后对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FE73ADE0-29CF-4A36-9173-2B401E36F7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83383"/>
              </p:ext>
            </p:extLst>
          </p:nvPr>
        </p:nvGraphicFramePr>
        <p:xfrm>
          <a:off x="4591573" y="4222051"/>
          <a:ext cx="4725056" cy="818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552400" imgH="457200" progId="Equation.DSMT4">
                  <p:embed/>
                </p:oleObj>
              </mc:Choice>
              <mc:Fallback>
                <p:oleObj name="Equation" r:id="rId16" imgW="2552400" imgH="45720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1BA25041-AE39-4EC6-8B88-3992F87652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573" y="4222051"/>
                        <a:ext cx="4725056" cy="8180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72ED7F5F-63E6-4FE2-B17B-BE3B97167980}"/>
              </a:ext>
            </a:extLst>
          </p:cNvPr>
          <p:cNvSpPr txBox="1"/>
          <p:nvPr/>
        </p:nvSpPr>
        <p:spPr>
          <a:xfrm>
            <a:off x="897622" y="5238649"/>
            <a:ext cx="804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令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为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的本征函数，则按                     可得</a:t>
            </a: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9F552F3F-D5E7-401F-8A78-92E534DA5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668" y="3821059"/>
            <a:ext cx="28109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 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的齐次线性方程，可进一步求出本征函数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1A0DDBBE-3297-4409-9C0B-1A87CA214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027170"/>
              </p:ext>
            </p:extLst>
          </p:nvPr>
        </p:nvGraphicFramePr>
        <p:xfrm>
          <a:off x="5074028" y="5215481"/>
          <a:ext cx="1549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49160" imgH="253800" progId="Equation.DSMT4">
                  <p:embed/>
                </p:oleObj>
              </mc:Choice>
              <mc:Fallback>
                <p:oleObj name="Equation" r:id="rId18" imgW="749160" imgH="2538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D08BCF8-2FD9-4BB8-B23E-D327867612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4028" y="5215481"/>
                        <a:ext cx="1549400" cy="50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513C97C1-E3F8-4375-B29C-7C6E948F1A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399645"/>
              </p:ext>
            </p:extLst>
          </p:nvPr>
        </p:nvGraphicFramePr>
        <p:xfrm>
          <a:off x="4060031" y="5838644"/>
          <a:ext cx="407193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968480" imgH="279360" progId="Equation.DSMT4">
                  <p:embed/>
                </p:oleObj>
              </mc:Choice>
              <mc:Fallback>
                <p:oleObj name="Equation" r:id="rId20" imgW="1968480" imgH="27936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35DA2F96-908F-44A5-8558-FFEF9A8A22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031" y="5838644"/>
                        <a:ext cx="4071938" cy="55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6910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表格 9">
            <a:extLst>
              <a:ext uri="{FF2B5EF4-FFF2-40B4-BE49-F238E27FC236}">
                <a16:creationId xmlns:a16="http://schemas.microsoft.com/office/drawing/2014/main" id="{F4509A16-4BD0-44DE-9DFC-4BBBE8E50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71652"/>
              </p:ext>
            </p:extLst>
          </p:nvPr>
        </p:nvGraphicFramePr>
        <p:xfrm>
          <a:off x="708519" y="2179951"/>
          <a:ext cx="10774961" cy="3251593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085015">
                  <a:extLst>
                    <a:ext uri="{9D8B030D-6E8A-4147-A177-3AD203B41FA5}">
                      <a16:colId xmlns:a16="http://schemas.microsoft.com/office/drawing/2014/main" val="1955335989"/>
                    </a:ext>
                  </a:extLst>
                </a:gridCol>
                <a:gridCol w="4344973">
                  <a:extLst>
                    <a:ext uri="{9D8B030D-6E8A-4147-A177-3AD203B41FA5}">
                      <a16:colId xmlns:a16="http://schemas.microsoft.com/office/drawing/2014/main" val="2165266386"/>
                    </a:ext>
                  </a:extLst>
                </a:gridCol>
                <a:gridCol w="4344973">
                  <a:extLst>
                    <a:ext uri="{9D8B030D-6E8A-4147-A177-3AD203B41FA5}">
                      <a16:colId xmlns:a16="http://schemas.microsoft.com/office/drawing/2014/main" val="2317070756"/>
                    </a:ext>
                  </a:extLst>
                </a:gridCol>
              </a:tblGrid>
              <a:tr h="59512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物理量平均值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算符对时间的微商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570695"/>
                  </a:ext>
                </a:extLst>
              </a:tr>
              <a:tr h="1328234"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2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薛定谔绘景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104939"/>
                  </a:ext>
                </a:extLst>
              </a:tr>
              <a:tr h="1328234"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2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海森堡绘景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96413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C616B5-2749-4B96-9AD9-7BC017FA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87</a:t>
            </a:fld>
            <a:endParaRPr lang="zh-CN" altLang="en-US" dirty="0"/>
          </a:p>
        </p:txBody>
      </p:sp>
      <p:sp>
        <p:nvSpPr>
          <p:cNvPr id="5" name="文本框 19">
            <a:extLst>
              <a:ext uri="{FF2B5EF4-FFF2-40B4-BE49-F238E27FC236}">
                <a16:creationId xmlns:a16="http://schemas.microsoft.com/office/drawing/2014/main" id="{DAFC1F5B-A758-45E1-AAFD-26D492F27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34C492-35AD-41C4-9239-4E7897840351}"/>
              </a:ext>
            </a:extLst>
          </p:cNvPr>
          <p:cNvSpPr txBox="1"/>
          <p:nvPr/>
        </p:nvSpPr>
        <p:spPr>
          <a:xfrm>
            <a:off x="756476" y="761908"/>
            <a:ext cx="721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算符的海森堡绘景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(Heisenberg picture)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E7B922D-EE01-4F50-BDEB-2E75D971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8" y="1426456"/>
            <a:ext cx="25320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海森堡绘景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2FA7BE9-5A20-48FA-AF03-55BDC6F05C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466099"/>
              </p:ext>
            </p:extLst>
          </p:nvPr>
        </p:nvGraphicFramePr>
        <p:xfrm>
          <a:off x="3114397" y="3212743"/>
          <a:ext cx="38084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41400" imgH="279360" progId="Equation.DSMT4">
                  <p:embed/>
                </p:oleObj>
              </mc:Choice>
              <mc:Fallback>
                <p:oleObj name="Equation" r:id="rId2" imgW="1841400" imgH="27936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35DA2F96-908F-44A5-8558-FFEF9A8A22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397" y="3212743"/>
                        <a:ext cx="3808413" cy="55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箭头: 右 21">
            <a:extLst>
              <a:ext uri="{FF2B5EF4-FFF2-40B4-BE49-F238E27FC236}">
                <a16:creationId xmlns:a16="http://schemas.microsoft.com/office/drawing/2014/main" id="{71996C7C-4258-4E39-B1C4-F8690F316CDC}"/>
              </a:ext>
            </a:extLst>
          </p:cNvPr>
          <p:cNvSpPr/>
          <p:nvPr/>
        </p:nvSpPr>
        <p:spPr>
          <a:xfrm rot="5400000">
            <a:off x="3775998" y="4054704"/>
            <a:ext cx="479425" cy="223838"/>
          </a:xfrm>
          <a:prstGeom prst="rightArrow">
            <a:avLst>
              <a:gd name="adj1" fmla="val 50000"/>
              <a:gd name="adj2" fmla="val 9893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A9793D2D-C164-4192-BB95-CD34A72436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015831"/>
              </p:ext>
            </p:extLst>
          </p:nvPr>
        </p:nvGraphicFramePr>
        <p:xfrm>
          <a:off x="4357842" y="3803804"/>
          <a:ext cx="2443246" cy="537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040" imgH="355320" progId="Equation.DSMT4">
                  <p:embed/>
                </p:oleObj>
              </mc:Choice>
              <mc:Fallback>
                <p:oleObj name="Equation" r:id="rId4" imgW="1562040" imgH="35532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72FA7BE9-5A20-48FA-AF03-55BDC6F05C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842" y="3803804"/>
                        <a:ext cx="2443246" cy="5378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FC1762B-9228-49E3-9809-C372DF774F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453530"/>
              </p:ext>
            </p:extLst>
          </p:nvPr>
        </p:nvGraphicFramePr>
        <p:xfrm>
          <a:off x="3114396" y="4487023"/>
          <a:ext cx="38084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41400" imgH="279360" progId="Equation.DSMT4">
                  <p:embed/>
                </p:oleObj>
              </mc:Choice>
              <mc:Fallback>
                <p:oleObj name="Equation" r:id="rId6" imgW="1841400" imgH="27936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72FA7BE9-5A20-48FA-AF03-55BDC6F05C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396" y="4487023"/>
                        <a:ext cx="3808413" cy="55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B5473B6E-D397-4192-8130-11CA6913B2BA}"/>
              </a:ext>
            </a:extLst>
          </p:cNvPr>
          <p:cNvSpPr txBox="1"/>
          <p:nvPr/>
        </p:nvSpPr>
        <p:spPr>
          <a:xfrm>
            <a:off x="1738294" y="5807255"/>
            <a:ext cx="5764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也是算符         对定态波函数 </a:t>
            </a:r>
            <a:r>
              <a:rPr lang="el-GR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的矩阵元</a:t>
            </a: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15755291-2F75-4A12-8DBC-10483671A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257275"/>
              </p:ext>
            </p:extLst>
          </p:nvPr>
        </p:nvGraphicFramePr>
        <p:xfrm>
          <a:off x="844532" y="5784088"/>
          <a:ext cx="8937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31640" imgH="253800" progId="Equation.DSMT4">
                  <p:embed/>
                </p:oleObj>
              </mc:Choice>
              <mc:Fallback>
                <p:oleObj name="Equation" r:id="rId8" imgW="431640" imgH="2538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35DA2F96-908F-44A5-8558-FFEF9A8A22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32" y="5784088"/>
                        <a:ext cx="893762" cy="50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6B1D2363-59B8-43AA-8182-52F1CEEE6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242464"/>
              </p:ext>
            </p:extLst>
          </p:nvPr>
        </p:nvGraphicFramePr>
        <p:xfrm>
          <a:off x="3035654" y="5783150"/>
          <a:ext cx="7080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42720" imgH="266400" progId="Equation.DSMT4">
                  <p:embed/>
                </p:oleObj>
              </mc:Choice>
              <mc:Fallback>
                <p:oleObj name="Equation" r:id="rId10" imgW="342720" imgH="2664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1FC1762B-9228-49E3-9809-C372DF774F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5654" y="5783150"/>
                        <a:ext cx="708025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6602873C-C93F-4175-9583-D9973E548A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031252"/>
              </p:ext>
            </p:extLst>
          </p:nvPr>
        </p:nvGraphicFramePr>
        <p:xfrm>
          <a:off x="7503061" y="4264873"/>
          <a:ext cx="36512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65080" imgH="444240" progId="Equation.DSMT4">
                  <p:embed/>
                </p:oleObj>
              </mc:Choice>
              <mc:Fallback>
                <p:oleObj name="Equation" r:id="rId12" imgW="1765080" imgH="44424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1FC1762B-9228-49E3-9809-C372DF774F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3061" y="4264873"/>
                        <a:ext cx="3651250" cy="889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1C63E1C7-7DB5-4AC6-A2FC-4CEA8428ED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125188"/>
              </p:ext>
            </p:extLst>
          </p:nvPr>
        </p:nvGraphicFramePr>
        <p:xfrm>
          <a:off x="7875868" y="3000162"/>
          <a:ext cx="2905639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84200" imgH="431640" progId="Equation.DSMT4">
                  <p:embed/>
                </p:oleObj>
              </mc:Choice>
              <mc:Fallback>
                <p:oleObj name="Equation" r:id="rId14" imgW="1384200" imgH="43164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717044C3-401D-49DD-80E4-5499DA1CC2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868" y="3000162"/>
                        <a:ext cx="2905639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0991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B133E1-1BD6-4FBF-91EB-6DA66884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88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A44F76E6-E0A8-42D5-99BB-96C1E2A37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A66A87-11E9-4FC4-A4D5-640BB66E7E50}"/>
              </a:ext>
            </a:extLst>
          </p:cNvPr>
          <p:cNvSpPr txBox="1"/>
          <p:nvPr/>
        </p:nvSpPr>
        <p:spPr>
          <a:xfrm>
            <a:off x="756476" y="761908"/>
            <a:ext cx="721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算符的海森堡绘景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(Heisenberg picture)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67E3E50-15F5-4D15-93C1-FACE45642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8" y="1426456"/>
            <a:ext cx="30185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(4)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密度矩阵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58A958D6-86C2-4964-8405-C4B3A5FFF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779" y="1488011"/>
            <a:ext cx="32624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量子力学最普遍的描述形式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B11C99-1DD9-436F-8B24-2D5E58A66B2E}"/>
              </a:ext>
            </a:extLst>
          </p:cNvPr>
          <p:cNvSpPr txBox="1"/>
          <p:nvPr/>
        </p:nvSpPr>
        <p:spPr>
          <a:xfrm>
            <a:off x="811567" y="1963435"/>
            <a:ext cx="9657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定义：整个封闭系统的态由波函数描述，而子系统不具备自己的波函数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88B6492-B76D-4310-BB14-D7CAD23EC33F}"/>
              </a:ext>
            </a:extLst>
          </p:cNvPr>
          <p:cNvGrpSpPr/>
          <p:nvPr/>
        </p:nvGrpSpPr>
        <p:grpSpPr>
          <a:xfrm>
            <a:off x="9599586" y="235660"/>
            <a:ext cx="2307887" cy="1813975"/>
            <a:chOff x="5813003" y="3010249"/>
            <a:chExt cx="2765126" cy="217336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7D3CB8B7-F2F8-4BE7-9194-2DB80B703EA9}"/>
                </a:ext>
              </a:extLst>
            </p:cNvPr>
            <p:cNvSpPr/>
            <p:nvPr/>
          </p:nvSpPr>
          <p:spPr>
            <a:xfrm rot="7009001">
              <a:off x="6108886" y="2714366"/>
              <a:ext cx="2173360" cy="2765126"/>
            </a:xfrm>
            <a:custGeom>
              <a:avLst/>
              <a:gdLst>
                <a:gd name="connsiteX0" fmla="*/ 3823836 w 4047240"/>
                <a:gd name="connsiteY0" fmla="*/ 1505625 h 4012963"/>
                <a:gd name="connsiteX1" fmla="*/ 3605722 w 4047240"/>
                <a:gd name="connsiteY1" fmla="*/ 507335 h 4012963"/>
                <a:gd name="connsiteX2" fmla="*/ 1936313 w 4047240"/>
                <a:gd name="connsiteY2" fmla="*/ 37551 h 4012963"/>
                <a:gd name="connsiteX3" fmla="*/ 15234 w 4047240"/>
                <a:gd name="connsiteY3" fmla="*/ 1463680 h 4012963"/>
                <a:gd name="connsiteX4" fmla="*/ 1189693 w 4047240"/>
                <a:gd name="connsiteY4" fmla="*/ 3737096 h 4012963"/>
                <a:gd name="connsiteX5" fmla="*/ 3849003 w 4047240"/>
                <a:gd name="connsiteY5" fmla="*/ 3728707 h 4012963"/>
                <a:gd name="connsiteX6" fmla="*/ 3823836 w 4047240"/>
                <a:gd name="connsiteY6" fmla="*/ 1505625 h 40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7240" h="4012963">
                  <a:moveTo>
                    <a:pt x="3823836" y="1505625"/>
                  </a:moveTo>
                  <a:cubicBezTo>
                    <a:pt x="3783289" y="968730"/>
                    <a:pt x="3920309" y="752014"/>
                    <a:pt x="3605722" y="507335"/>
                  </a:cubicBezTo>
                  <a:cubicBezTo>
                    <a:pt x="3291135" y="262656"/>
                    <a:pt x="2534728" y="-121840"/>
                    <a:pt x="1936313" y="37551"/>
                  </a:cubicBezTo>
                  <a:cubicBezTo>
                    <a:pt x="1337898" y="196942"/>
                    <a:pt x="139671" y="847089"/>
                    <a:pt x="15234" y="1463680"/>
                  </a:cubicBezTo>
                  <a:cubicBezTo>
                    <a:pt x="-109203" y="2080271"/>
                    <a:pt x="550732" y="3359592"/>
                    <a:pt x="1189693" y="3737096"/>
                  </a:cubicBezTo>
                  <a:cubicBezTo>
                    <a:pt x="1828654" y="4114600"/>
                    <a:pt x="3408581" y="4097823"/>
                    <a:pt x="3849003" y="3728707"/>
                  </a:cubicBezTo>
                  <a:cubicBezTo>
                    <a:pt x="4289425" y="3359592"/>
                    <a:pt x="3864383" y="2042520"/>
                    <a:pt x="3823836" y="150562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AD9751D-40CC-46D5-90B3-C77ABD6026B2}"/>
                </a:ext>
              </a:extLst>
            </p:cNvPr>
            <p:cNvSpPr/>
            <p:nvPr/>
          </p:nvSpPr>
          <p:spPr>
            <a:xfrm>
              <a:off x="6652424" y="4001371"/>
              <a:ext cx="1204164" cy="8836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F670BF9-56F6-4218-8CD6-F9007DC2FB2C}"/>
                </a:ext>
              </a:extLst>
            </p:cNvPr>
            <p:cNvSpPr txBox="1"/>
            <p:nvPr/>
          </p:nvSpPr>
          <p:spPr>
            <a:xfrm>
              <a:off x="6727589" y="4200831"/>
              <a:ext cx="1128998" cy="442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 = {</a:t>
              </a:r>
              <a:r>
                <a:rPr lang="en-US" altLang="zh-CN" b="1" i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altLang="zh-CN" b="1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}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1F0C654-6EBC-4718-A80E-1C84B9EDB945}"/>
                </a:ext>
              </a:extLst>
            </p:cNvPr>
            <p:cNvSpPr txBox="1"/>
            <p:nvPr/>
          </p:nvSpPr>
          <p:spPr>
            <a:xfrm>
              <a:off x="6246258" y="3431057"/>
              <a:ext cx="1437881" cy="479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{</a:t>
              </a:r>
              <a:r>
                <a:rPr lang="en-US" altLang="zh-CN" sz="2000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zh-CN" sz="2000" b="1" i="1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}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E75C355-2B2F-4977-8C27-B00ADA0F2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440934"/>
              </p:ext>
            </p:extLst>
          </p:nvPr>
        </p:nvGraphicFramePr>
        <p:xfrm>
          <a:off x="4246274" y="2567920"/>
          <a:ext cx="3531874" cy="514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4000" imgH="279360" progId="Equation.DSMT4">
                  <p:embed/>
                </p:oleObj>
              </mc:Choice>
              <mc:Fallback>
                <p:oleObj name="Equation" r:id="rId2" imgW="1854000" imgH="27936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1FC1762B-9228-49E3-9809-C372DF774F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274" y="2567920"/>
                        <a:ext cx="3531874" cy="5147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7DB2EA17-6BE0-4629-B41F-E6C253A18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067917"/>
              </p:ext>
            </p:extLst>
          </p:nvPr>
        </p:nvGraphicFramePr>
        <p:xfrm>
          <a:off x="3524133" y="3265296"/>
          <a:ext cx="3871168" cy="514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1840" imgH="279360" progId="Equation.DSMT4">
                  <p:embed/>
                </p:oleObj>
              </mc:Choice>
              <mc:Fallback>
                <p:oleObj name="Equation" r:id="rId4" imgW="2031840" imgH="27936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E75C355-2B2F-4977-8C27-B00ADA0F27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133" y="3265296"/>
                        <a:ext cx="3871168" cy="5147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4">
            <a:extLst>
              <a:ext uri="{FF2B5EF4-FFF2-40B4-BE49-F238E27FC236}">
                <a16:creationId xmlns:a16="http://schemas.microsoft.com/office/drawing/2014/main" id="{1EE66E07-04A6-4E7D-8B40-0E406D500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6973" y="3260621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密度矩阵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AF1D563F-D0A6-40DF-9470-308DF290A3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61533"/>
              </p:ext>
            </p:extLst>
          </p:nvPr>
        </p:nvGraphicFramePr>
        <p:xfrm>
          <a:off x="9364038" y="3041245"/>
          <a:ext cx="2297695" cy="448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1280" imgH="304560" progId="Equation.DSMT4">
                  <p:embed/>
                </p:oleObj>
              </mc:Choice>
              <mc:Fallback>
                <p:oleObj name="Equation" r:id="rId6" imgW="1511280" imgH="30456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7DB2EA17-6BE0-4629-B41F-E6C253A1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4038" y="3041245"/>
                        <a:ext cx="2297695" cy="4481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4">
            <a:extLst>
              <a:ext uri="{FF2B5EF4-FFF2-40B4-BE49-F238E27FC236}">
                <a16:creationId xmlns:a16="http://schemas.microsoft.com/office/drawing/2014/main" id="{7D98183B-C00E-485C-9197-B6B9FCC85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351" y="3488092"/>
            <a:ext cx="1467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矩阵对角元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9FB9B8B0-8265-4743-936B-8A86B79C1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816297"/>
              </p:ext>
            </p:extLst>
          </p:nvPr>
        </p:nvGraphicFramePr>
        <p:xfrm>
          <a:off x="4681057" y="3957274"/>
          <a:ext cx="2829886" cy="584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85720" imgH="317160" progId="Equation.DSMT4">
                  <p:embed/>
                </p:oleObj>
              </mc:Choice>
              <mc:Fallback>
                <p:oleObj name="Equation" r:id="rId8" imgW="1485720" imgH="31716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E75C355-2B2F-4977-8C27-B00ADA0F27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057" y="3957274"/>
                        <a:ext cx="2829886" cy="584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箭头: 右 21">
            <a:extLst>
              <a:ext uri="{FF2B5EF4-FFF2-40B4-BE49-F238E27FC236}">
                <a16:creationId xmlns:a16="http://schemas.microsoft.com/office/drawing/2014/main" id="{B9216B92-ECB4-4C0C-81A3-F30F6C0A3269}"/>
              </a:ext>
            </a:extLst>
          </p:cNvPr>
          <p:cNvSpPr/>
          <p:nvPr/>
        </p:nvSpPr>
        <p:spPr>
          <a:xfrm>
            <a:off x="4228208" y="4108269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18">
            <a:extLst>
              <a:ext uri="{FF2B5EF4-FFF2-40B4-BE49-F238E27FC236}">
                <a16:creationId xmlns:a16="http://schemas.microsoft.com/office/drawing/2014/main" id="{062F9DBA-8BAD-4CDD-91DF-E40432272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532" y="4608274"/>
            <a:ext cx="9738563" cy="188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已知密度矩阵，则可算出描述子系统的任一物理量平均值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波函数是密度矩阵具有以下形式的特殊情形：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具备波函数的态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l-GR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总是某种算符的一个本征函数，可以在该态中测得肯定的结果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只有密度矩阵的态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：在该态中不能测得唯一肯定的结果</a:t>
            </a: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ED61B87A-1580-4F1D-BAD0-40664D771A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630234"/>
              </p:ext>
            </p:extLst>
          </p:nvPr>
        </p:nvGraphicFramePr>
        <p:xfrm>
          <a:off x="6417227" y="5141174"/>
          <a:ext cx="2537910" cy="416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98320" imgH="253800" progId="Equation.DSMT4">
                  <p:embed/>
                </p:oleObj>
              </mc:Choice>
              <mc:Fallback>
                <p:oleObj name="Equation" r:id="rId10" imgW="1498320" imgH="2538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7DB2EA17-6BE0-4629-B41F-E6C253A1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7227" y="5141174"/>
                        <a:ext cx="2537910" cy="4160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8779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0EF725-55BD-4151-AE11-336881B5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89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719B64F0-34CB-40AE-845D-5772B9790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8DBE2E-FB96-4913-9FBD-E58FD59F3702}"/>
              </a:ext>
            </a:extLst>
          </p:cNvPr>
          <p:cNvSpPr txBox="1"/>
          <p:nvPr/>
        </p:nvSpPr>
        <p:spPr>
          <a:xfrm>
            <a:off x="756476" y="761908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与时间无关的微扰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5690174-A091-458E-9965-0A6A3AB0B4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22955"/>
              </p:ext>
            </p:extLst>
          </p:nvPr>
        </p:nvGraphicFramePr>
        <p:xfrm>
          <a:off x="7853961" y="2020773"/>
          <a:ext cx="1686827" cy="54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760" imgH="253800" progId="Equation.DSMT4">
                  <p:embed/>
                </p:oleObj>
              </mc:Choice>
              <mc:Fallback>
                <p:oleObj name="Equation" r:id="rId2" imgW="761760" imgH="2538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5690174-A091-458E-9965-0A6A3AB0B4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3961" y="2020773"/>
                        <a:ext cx="1686827" cy="543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D3F9B9C-7E38-486F-BD96-866D8C853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008198"/>
              </p:ext>
            </p:extLst>
          </p:nvPr>
        </p:nvGraphicFramePr>
        <p:xfrm>
          <a:off x="1899628" y="3402846"/>
          <a:ext cx="446087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640" imgH="253800" progId="Equation.DSMT4">
                  <p:embed/>
                </p:oleObj>
              </mc:Choice>
              <mc:Fallback>
                <p:oleObj name="Equation" r:id="rId4" imgW="215640" imgH="2538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D3F9B9C-7E38-486F-BD96-866D8C8537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9628" y="3402846"/>
                        <a:ext cx="446087" cy="528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06DDA4A-F68C-4EA4-B417-ED6258515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525942"/>
              </p:ext>
            </p:extLst>
          </p:nvPr>
        </p:nvGraphicFramePr>
        <p:xfrm>
          <a:off x="5936814" y="3402846"/>
          <a:ext cx="2324266" cy="54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79280" imgH="253800" progId="Equation.DSMT4">
                  <p:embed/>
                </p:oleObj>
              </mc:Choice>
              <mc:Fallback>
                <p:oleObj name="Equation" r:id="rId6" imgW="1079280" imgH="2538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06DDA4A-F68C-4EA4-B417-ED62585150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6814" y="3402846"/>
                        <a:ext cx="2324266" cy="543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AF11AE5-1785-4A93-88EB-26C978A66D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226070"/>
              </p:ext>
            </p:extLst>
          </p:nvPr>
        </p:nvGraphicFramePr>
        <p:xfrm>
          <a:off x="5574913" y="4132212"/>
          <a:ext cx="2965566" cy="595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73200" imgH="304800" progId="Equation.DSMT4">
                  <p:embed/>
                </p:oleObj>
              </mc:Choice>
              <mc:Fallback>
                <p:oleObj name="Equation" r:id="rId8" imgW="1473200" imgH="3048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8AF11AE5-1785-4A93-88EB-26C978A66D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4913" y="4132212"/>
                        <a:ext cx="2965566" cy="5956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D9F6EFA-92B9-4C96-9C46-8D67F1B171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273550"/>
              </p:ext>
            </p:extLst>
          </p:nvPr>
        </p:nvGraphicFramePr>
        <p:xfrm>
          <a:off x="6241124" y="4884992"/>
          <a:ext cx="1715645" cy="6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300" imgH="342900" progId="Equation.DSMT4">
                  <p:embed/>
                </p:oleObj>
              </mc:Choice>
              <mc:Fallback>
                <p:oleObj name="Equation" r:id="rId10" imgW="876300" imgH="3429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D9F6EFA-92B9-4C96-9C46-8D67F1B171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1124" y="4884992"/>
                        <a:ext cx="1715645" cy="6938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5">
            <a:extLst>
              <a:ext uri="{FF2B5EF4-FFF2-40B4-BE49-F238E27FC236}">
                <a16:creationId xmlns:a16="http://schemas.microsoft.com/office/drawing/2014/main" id="{723A00DD-C958-4980-88AF-8F3E63CC4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987" y="2102796"/>
            <a:ext cx="66479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假定某一给定物理系统的哈密顿量为以下形式：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258CCFC9-160C-47BC-AA1B-DAB8BE98D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2779" y="1427054"/>
            <a:ext cx="13421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0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离散谱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EA01B30-9310-412D-805A-8CA7769B0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987" y="3404782"/>
            <a:ext cx="4426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     ，方程的精确解已知：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3F6C4F4-D077-4CCC-87F4-B5E3A15EC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0759" y="2877951"/>
            <a:ext cx="19800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未受扰哈密顿量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BAB9E5FE-7FE3-426C-996D-362E41CA8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8" y="1426456"/>
            <a:ext cx="22863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非简并情形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40F213F-E7E2-4A3B-A8BE-ECFF3495EAFE}"/>
              </a:ext>
            </a:extLst>
          </p:cNvPr>
          <p:cNvCxnSpPr>
            <a:cxnSpLocks/>
          </p:cNvCxnSpPr>
          <p:nvPr/>
        </p:nvCxnSpPr>
        <p:spPr>
          <a:xfrm>
            <a:off x="8647767" y="2528071"/>
            <a:ext cx="0" cy="328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E42D846-DAD7-4950-8B1B-625EF3EA5129}"/>
              </a:ext>
            </a:extLst>
          </p:cNvPr>
          <p:cNvCxnSpPr>
            <a:cxnSpLocks/>
          </p:cNvCxnSpPr>
          <p:nvPr/>
        </p:nvCxnSpPr>
        <p:spPr>
          <a:xfrm>
            <a:off x="9613899" y="2292617"/>
            <a:ext cx="326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9">
            <a:extLst>
              <a:ext uri="{FF2B5EF4-FFF2-40B4-BE49-F238E27FC236}">
                <a16:creationId xmlns:a16="http://schemas.microsoft.com/office/drawing/2014/main" id="{D6DF3623-F27E-4F2C-B28B-089B561B5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0296" y="2132094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微扰项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1164F21C-2A78-4EF3-BB26-8747BC180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987" y="4168872"/>
            <a:ext cx="38779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：求下列方程的近似解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43FD6399-F05E-45CE-8994-3788113D2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986" y="4925515"/>
            <a:ext cx="38779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kumimoji="0" lang="zh-CN" altLang="en-US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矩阵形式</a:t>
            </a:r>
            <a:r>
              <a:rPr kumimoji="0" lang="zh-CN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展开波函数：</a:t>
            </a:r>
            <a:endParaRPr kumimoji="0" lang="zh-CN" altLang="en-US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F88B8EA2-536B-4CEE-A123-A45CBAA15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422" y="5682158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方程化为：</a:t>
            </a:r>
            <a:endParaRPr kumimoji="0" lang="zh-CN" altLang="en-US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91BF4444-7BF5-4DA8-B191-A5B441D38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774685"/>
              </p:ext>
            </p:extLst>
          </p:nvPr>
        </p:nvGraphicFramePr>
        <p:xfrm>
          <a:off x="5134306" y="5647060"/>
          <a:ext cx="4025900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57400" imgH="368280" progId="Equation.DSMT4">
                  <p:embed/>
                </p:oleObj>
              </mc:Choice>
              <mc:Fallback>
                <p:oleObj name="Equation" r:id="rId12" imgW="2057400" imgH="3682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D9F6EFA-92B9-4C96-9C46-8D67F1B171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4306" y="5647060"/>
                        <a:ext cx="4025900" cy="747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112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87F604-1369-40CA-9964-4A23FEBD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68EE481-3852-45EC-B68F-2EF2269D08FB}"/>
              </a:ext>
            </a:extLst>
          </p:cNvPr>
          <p:cNvSpPr txBox="1">
            <a:spLocks/>
          </p:cNvSpPr>
          <p:nvPr/>
        </p:nvSpPr>
        <p:spPr>
          <a:xfrm>
            <a:off x="6734063" y="1112721"/>
            <a:ext cx="5019937" cy="62656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年诺贝尔物理学奖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6AAECBF-AAE6-4D46-A873-166CF204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49" y="2010825"/>
            <a:ext cx="3017519" cy="3771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504783-C051-4C47-BCB6-9F77B9F08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18199"/>
            <a:ext cx="2667000" cy="377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05101C-F973-4BB5-AB0A-51EEDEEA1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696" y="2017947"/>
            <a:ext cx="2667000" cy="37719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9E0E500-0FDC-48A8-A6FB-DC594CA85E77}"/>
              </a:ext>
            </a:extLst>
          </p:cNvPr>
          <p:cNvSpPr/>
          <p:nvPr/>
        </p:nvSpPr>
        <p:spPr>
          <a:xfrm>
            <a:off x="1156925" y="93621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理论发现拓扑相变和拓扑相物质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93E0B1-214C-43DC-956E-9DAD4ACD0666}"/>
              </a:ext>
            </a:extLst>
          </p:cNvPr>
          <p:cNvSpPr/>
          <p:nvPr/>
        </p:nvSpPr>
        <p:spPr>
          <a:xfrm>
            <a:off x="1214077" y="5833123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戴维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索利斯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康奈尔大学博士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0A993E-D912-450D-A255-A5155378F05D}"/>
              </a:ext>
            </a:extLst>
          </p:cNvPr>
          <p:cNvSpPr/>
          <p:nvPr/>
        </p:nvSpPr>
        <p:spPr>
          <a:xfrm>
            <a:off x="5192366" y="583287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邓肯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霍尔丹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剑桥大学博士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AA3013-8495-4AA7-82E6-473D6CC555FB}"/>
              </a:ext>
            </a:extLst>
          </p:cNvPr>
          <p:cNvSpPr/>
          <p:nvPr/>
        </p:nvSpPr>
        <p:spPr>
          <a:xfrm>
            <a:off x="8647075" y="5805542"/>
            <a:ext cx="2146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迈克尔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科斯特利茨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牛津大学博士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A143A34-B393-4DCA-A113-FC65EE3B886B}"/>
              </a:ext>
            </a:extLst>
          </p:cNvPr>
          <p:cNvSpPr txBox="1">
            <a:spLocks/>
          </p:cNvSpPr>
          <p:nvPr/>
        </p:nvSpPr>
        <p:spPr>
          <a:xfrm>
            <a:off x="3179676" y="326484"/>
            <a:ext cx="5832648" cy="62656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zh-CN" altLang="en-US" sz="3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20AB5A-99E4-4F4C-931C-BA87B0CF224D}"/>
              </a:ext>
            </a:extLst>
          </p:cNvPr>
          <p:cNvSpPr txBox="1"/>
          <p:nvPr/>
        </p:nvSpPr>
        <p:spPr>
          <a:xfrm>
            <a:off x="1215267" y="70594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二维电子器件及拓扑电子学</a:t>
            </a:r>
          </a:p>
        </p:txBody>
      </p:sp>
    </p:spTree>
    <p:extLst>
      <p:ext uri="{BB962C8B-B14F-4D97-AF65-F5344CB8AC3E}">
        <p14:creationId xmlns:p14="http://schemas.microsoft.com/office/powerpoint/2010/main" val="14048880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>
            <a:extLst>
              <a:ext uri="{FF2B5EF4-FFF2-40B4-BE49-F238E27FC236}">
                <a16:creationId xmlns:a16="http://schemas.microsoft.com/office/drawing/2014/main" id="{8494E4D0-4CF6-42DE-B637-50FECDF0A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399" y="1596601"/>
            <a:ext cx="31854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左乘         后对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积分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8FF244-D084-4CD1-BE7A-D66AA68E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90</a:t>
            </a:fld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F3FD201-7DC7-446B-A27E-6FC612A2D4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759615"/>
              </p:ext>
            </p:extLst>
          </p:nvPr>
        </p:nvGraphicFramePr>
        <p:xfrm>
          <a:off x="4535495" y="2921773"/>
          <a:ext cx="3231657" cy="1054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36480" imgH="507960" progId="Equation.DSMT4">
                  <p:embed/>
                </p:oleObj>
              </mc:Choice>
              <mc:Fallback>
                <p:oleObj name="Equation" r:id="rId2" imgW="1536480" imgH="50796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AA368FD6-65FC-4A9E-85CF-793617265C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95" y="2921773"/>
                        <a:ext cx="3231657" cy="10548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19">
            <a:extLst>
              <a:ext uri="{FF2B5EF4-FFF2-40B4-BE49-F238E27FC236}">
                <a16:creationId xmlns:a16="http://schemas.microsoft.com/office/drawing/2014/main" id="{34B0C050-51CD-4CE1-A58D-D42A13D30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5020EA-A269-4AE0-9759-EF6FA9EB9EEA}"/>
              </a:ext>
            </a:extLst>
          </p:cNvPr>
          <p:cNvSpPr txBox="1"/>
          <p:nvPr/>
        </p:nvSpPr>
        <p:spPr>
          <a:xfrm>
            <a:off x="756476" y="761908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与时间无关的微扰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F3E0C71-5F35-4E6F-8583-B951E2E2EFA1}"/>
              </a:ext>
            </a:extLst>
          </p:cNvPr>
          <p:cNvSpPr/>
          <p:nvPr/>
        </p:nvSpPr>
        <p:spPr>
          <a:xfrm>
            <a:off x="4619989" y="1743615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EEDDCC7-2402-4E1E-84A9-467C49C33E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528305"/>
              </p:ext>
            </p:extLst>
          </p:nvPr>
        </p:nvGraphicFramePr>
        <p:xfrm>
          <a:off x="1967511" y="1579465"/>
          <a:ext cx="644146" cy="49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7160" imgH="253800" progId="Equation.DSMT4">
                  <p:embed/>
                </p:oleObj>
              </mc:Choice>
              <mc:Fallback>
                <p:oleObj name="Equation" r:id="rId4" imgW="317160" imgH="25380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F018685F-C16C-47A5-B4B8-60951E49F3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7511" y="1579465"/>
                        <a:ext cx="644146" cy="49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0F53B3C-1AB7-4C7D-957F-86E7EF4889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546485"/>
              </p:ext>
            </p:extLst>
          </p:nvPr>
        </p:nvGraphicFramePr>
        <p:xfrm>
          <a:off x="5152998" y="1579465"/>
          <a:ext cx="2547929" cy="67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47560" imgH="368280" progId="Equation.DSMT4">
                  <p:embed/>
                </p:oleObj>
              </mc:Choice>
              <mc:Fallback>
                <p:oleObj name="Equation" r:id="rId6" imgW="1447560" imgH="36828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91BF4444-7BF5-4DA8-B191-A5B441D38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2998" y="1579465"/>
                        <a:ext cx="2547929" cy="672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8">
            <a:extLst>
              <a:ext uri="{FF2B5EF4-FFF2-40B4-BE49-F238E27FC236}">
                <a16:creationId xmlns:a16="http://schemas.microsoft.com/office/drawing/2014/main" id="{4E582088-53E6-481B-BB43-A4FF518A0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490" y="1613888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其中</a:t>
            </a:r>
            <a:endParaRPr kumimoji="0" lang="zh-CN" altLang="en-US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F21D940-7E05-48E5-BBA5-701368E0E5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287280"/>
              </p:ext>
            </p:extLst>
          </p:nvPr>
        </p:nvGraphicFramePr>
        <p:xfrm>
          <a:off x="9010709" y="1596601"/>
          <a:ext cx="2298773" cy="534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79360" progId="Equation.DSMT4">
                  <p:embed/>
                </p:oleObj>
              </mc:Choice>
              <mc:Fallback>
                <p:oleObj name="Equation" r:id="rId8" imgW="1244520" imgH="27936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91BF4444-7BF5-4DA8-B191-A5B441D38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0709" y="1596601"/>
                        <a:ext cx="2298773" cy="5349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4">
            <a:extLst>
              <a:ext uri="{FF2B5EF4-FFF2-40B4-BE49-F238E27FC236}">
                <a16:creationId xmlns:a16="http://schemas.microsoft.com/office/drawing/2014/main" id="{89B36C93-E7F7-4FEC-B893-570767AFB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399" y="2312579"/>
            <a:ext cx="55964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把系数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和能量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展开成幂级数形式：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B0FA8923-ADD4-4299-9AA3-1C0681F1A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399" y="4447456"/>
            <a:ext cx="41857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个态的本征值和本征函数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4C9CD62E-8FA1-4D14-846E-580E3E21F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852" y="4969366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一级近似修正</a:t>
            </a:r>
            <a:endParaRPr kumimoji="0" lang="zh-CN" altLang="en-US" sz="2400" b="1" i="0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EB4FFC7-08C5-4DD8-86B5-7D0A5D2C3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82978"/>
              </p:ext>
            </p:extLst>
          </p:nvPr>
        </p:nvGraphicFramePr>
        <p:xfrm>
          <a:off x="5906567" y="4212180"/>
          <a:ext cx="4875212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92080" imgH="1206360" progId="Equation.DSMT4">
                  <p:embed/>
                </p:oleObj>
              </mc:Choice>
              <mc:Fallback>
                <p:oleObj name="Equation" r:id="rId10" imgW="2692080" imgH="12063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3F21D940-7E05-48E5-BBA5-701368E0E5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6567" y="4212180"/>
                        <a:ext cx="4875212" cy="2266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箭头: 右 16">
            <a:extLst>
              <a:ext uri="{FF2B5EF4-FFF2-40B4-BE49-F238E27FC236}">
                <a16:creationId xmlns:a16="http://schemas.microsoft.com/office/drawing/2014/main" id="{5C5DF255-A92B-4385-B107-7EAD8395D83C}"/>
              </a:ext>
            </a:extLst>
          </p:cNvPr>
          <p:cNvSpPr/>
          <p:nvPr/>
        </p:nvSpPr>
        <p:spPr>
          <a:xfrm>
            <a:off x="889217" y="4577183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弧形 17">
            <a:extLst>
              <a:ext uri="{FF2B5EF4-FFF2-40B4-BE49-F238E27FC236}">
                <a16:creationId xmlns:a16="http://schemas.microsoft.com/office/drawing/2014/main" id="{B43DA8DB-2D87-4A5C-B731-5AB6599DB948}"/>
              </a:ext>
            </a:extLst>
          </p:cNvPr>
          <p:cNvSpPr/>
          <p:nvPr/>
        </p:nvSpPr>
        <p:spPr>
          <a:xfrm rot="10800000" flipH="1">
            <a:off x="7167731" y="2120412"/>
            <a:ext cx="848630" cy="1422147"/>
          </a:xfrm>
          <a:prstGeom prst="arc">
            <a:avLst>
              <a:gd name="adj1" fmla="val 17255931"/>
              <a:gd name="adj2" fmla="val 4396826"/>
            </a:avLst>
          </a:prstGeom>
          <a:ln w="349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F9BCB94B-1753-4B88-B750-E5B951F4D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923" y="2460621"/>
            <a:ext cx="3754554" cy="148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代入方程求近似解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一级：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(0)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(0)</a:t>
            </a:r>
          </a:p>
          <a:p>
            <a:pPr algn="just" defTabSz="914400">
              <a:lnSpc>
                <a:spcPct val="125000"/>
              </a:lnSpc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二级：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(0)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(0)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</a:p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945CC441-EA31-4401-BD5C-CD16F7BD3C05}"/>
              </a:ext>
            </a:extLst>
          </p:cNvPr>
          <p:cNvSpPr/>
          <p:nvPr/>
        </p:nvSpPr>
        <p:spPr>
          <a:xfrm>
            <a:off x="5566128" y="4469348"/>
            <a:ext cx="218705" cy="1644242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0B8CFC5D-C4B1-48B2-93D5-11F175934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329" y="5609494"/>
            <a:ext cx="1467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适用条件：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266AA814-6621-46B8-80C3-DACA4507F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276002"/>
              </p:ext>
            </p:extLst>
          </p:nvPr>
        </p:nvGraphicFramePr>
        <p:xfrm>
          <a:off x="2818677" y="5523005"/>
          <a:ext cx="2138363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80800" imgH="304560" progId="Equation.DSMT4">
                  <p:embed/>
                </p:oleObj>
              </mc:Choice>
              <mc:Fallback>
                <p:oleObj name="Equation" r:id="rId12" imgW="1180800" imgH="30456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EB4FFC7-08C5-4DD8-86B5-7D0A5D2C37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8677" y="5523005"/>
                        <a:ext cx="2138363" cy="573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413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BFB1D9-E05D-4914-B428-B2F7377B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91</a:t>
            </a:fld>
            <a:endParaRPr lang="zh-CN" altLang="en-US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7883FB7-DAC0-4CAB-9EE7-8D04AE6FE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472A28-01FC-4198-A4E9-3759170A9708}"/>
              </a:ext>
            </a:extLst>
          </p:cNvPr>
          <p:cNvSpPr txBox="1"/>
          <p:nvPr/>
        </p:nvSpPr>
        <p:spPr>
          <a:xfrm>
            <a:off x="756476" y="761908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与时间无关的微扰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753263B-BFC3-486F-9A3B-E13181A0B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2779" y="1426456"/>
            <a:ext cx="13421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0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连续谱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5C9DBFC-C35E-4753-B900-919D36503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8" y="1426456"/>
            <a:ext cx="22863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非简并情形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49B6C948-F419-41FE-8956-DDC431103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159" y="2111185"/>
            <a:ext cx="87254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在幂级数中加入连续谱相应的求积式，用 </a:t>
            </a:r>
            <a:r>
              <a:rPr kumimoji="0" lang="el-GR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ν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来区分连续谱各个态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3AA949B-1B50-4CE3-B501-F968E80F7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230" y="2931682"/>
            <a:ext cx="48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个态的本征函数</a:t>
            </a:r>
            <a:r>
              <a:rPr kumimoji="0" lang="zh-CN" altLang="en-US" sz="2400" b="1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一级近似修正</a:t>
            </a:r>
            <a:endParaRPr kumimoji="0" lang="zh-CN" altLang="en-US" sz="2400" b="1" i="0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A668538-AE5F-42D3-9E7E-53D1E1DAED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787330"/>
              </p:ext>
            </p:extLst>
          </p:nvPr>
        </p:nvGraphicFramePr>
        <p:xfrm>
          <a:off x="3567113" y="3521075"/>
          <a:ext cx="505618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93960" imgH="444240" progId="Equation.DSMT4">
                  <p:embed/>
                </p:oleObj>
              </mc:Choice>
              <mc:Fallback>
                <p:oleObj name="Equation" r:id="rId2" imgW="2793960" imgH="44424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EB4FFC7-08C5-4DD8-86B5-7D0A5D2C37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7113" y="3521075"/>
                        <a:ext cx="5056187" cy="835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箭头: 右 12">
            <a:extLst>
              <a:ext uri="{FF2B5EF4-FFF2-40B4-BE49-F238E27FC236}">
                <a16:creationId xmlns:a16="http://schemas.microsoft.com/office/drawing/2014/main" id="{4A78583A-BC41-4C09-96B4-D2411B76933A}"/>
              </a:ext>
            </a:extLst>
          </p:cNvPr>
          <p:cNvSpPr/>
          <p:nvPr/>
        </p:nvSpPr>
        <p:spPr>
          <a:xfrm>
            <a:off x="1367389" y="3097062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F45639-ECA8-4295-9208-CD46EF75DE5A}"/>
              </a:ext>
            </a:extLst>
          </p:cNvPr>
          <p:cNvSpPr txBox="1"/>
          <p:nvPr/>
        </p:nvSpPr>
        <p:spPr>
          <a:xfrm>
            <a:off x="1029783" y="4511516"/>
            <a:ext cx="10132434" cy="1688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本征值和波函数的各级修正不是同时进行的，而是逐步迭代的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计算机数值计算可实现，从而实际计算不是求解薛定谔方程的解析解，而是求解薛定谔方程的数值解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现在可达到很高的精度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38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570ADC-A975-4A65-8ED6-D39619D5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92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6F2CF5-046B-4403-957B-D8046BA53619}"/>
              </a:ext>
            </a:extLst>
          </p:cNvPr>
          <p:cNvSpPr txBox="1"/>
          <p:nvPr/>
        </p:nvSpPr>
        <p:spPr>
          <a:xfrm>
            <a:off x="756476" y="761908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与时间无关的微扰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3D28FF12-988B-470C-8000-AFE891914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999" y="1428778"/>
            <a:ext cx="16886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0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久期方程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D7C37BE-9EEB-4369-89E2-292590117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8" y="1426456"/>
            <a:ext cx="22863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简并情形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19">
            <a:extLst>
              <a:ext uri="{FF2B5EF4-FFF2-40B4-BE49-F238E27FC236}">
                <a16:creationId xmlns:a16="http://schemas.microsoft.com/office/drawing/2014/main" id="{5C0DB27D-70AD-487A-94BF-3D2CF6A93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48348309-1FED-4728-9FF2-371553E77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246" y="1993721"/>
            <a:ext cx="49563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同一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本征值 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对应一套本征函数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EB459F69-9BF9-4FF0-8CBA-A233D6BE9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401403"/>
              </p:ext>
            </p:extLst>
          </p:nvPr>
        </p:nvGraphicFramePr>
        <p:xfrm>
          <a:off x="6180786" y="1950592"/>
          <a:ext cx="1467272" cy="508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760" imgH="253800" progId="Equation.DSMT4">
                  <p:embed/>
                </p:oleObj>
              </mc:Choice>
              <mc:Fallback>
                <p:oleObj name="Equation" r:id="rId2" imgW="761760" imgH="2538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DA668538-AE5F-42D3-9E7E-53D1E1DAED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0786" y="1950592"/>
                        <a:ext cx="1467272" cy="5082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5">
            <a:extLst>
              <a:ext uri="{FF2B5EF4-FFF2-40B4-BE49-F238E27FC236}">
                <a16:creationId xmlns:a16="http://schemas.microsoft.com/office/drawing/2014/main" id="{7E9BE9EC-044C-4137-A2E7-8D668BBCD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989" y="2702819"/>
            <a:ext cx="27379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零级近似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波函数为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E9EA9B98-FC90-41EA-A58E-FCF5027BE0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772828"/>
              </p:ext>
            </p:extLst>
          </p:nvPr>
        </p:nvGraphicFramePr>
        <p:xfrm>
          <a:off x="4457349" y="2687624"/>
          <a:ext cx="3277302" cy="508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01720" imgH="253800" progId="Equation.DSMT4">
                  <p:embed/>
                </p:oleObj>
              </mc:Choice>
              <mc:Fallback>
                <p:oleObj name="Equation" r:id="rId4" imgW="1701720" imgH="2538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EB459F69-9BF9-4FF0-8CBA-A233D6BE9D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349" y="2687624"/>
                        <a:ext cx="3277302" cy="5082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>
            <a:extLst>
              <a:ext uri="{FF2B5EF4-FFF2-40B4-BE49-F238E27FC236}">
                <a16:creationId xmlns:a16="http://schemas.microsoft.com/office/drawing/2014/main" id="{D187F4C9-784F-4BAD-8D19-257C3E6B9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246" y="3420739"/>
            <a:ext cx="73337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时，微扰方程                                  化为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220467C-7A46-4376-9CF1-7A0254C7F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78215"/>
              </p:ext>
            </p:extLst>
          </p:nvPr>
        </p:nvGraphicFramePr>
        <p:xfrm>
          <a:off x="5091492" y="3420739"/>
          <a:ext cx="2547929" cy="67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47560" imgH="368280" progId="Equation.DSMT4">
                  <p:embed/>
                </p:oleObj>
              </mc:Choice>
              <mc:Fallback>
                <p:oleObj name="Equation" r:id="rId6" imgW="1447560" imgH="3682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0F53B3C-1AB7-4C7D-957F-86E7EF4889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492" y="3420739"/>
                        <a:ext cx="2547929" cy="672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D5E21E68-C49E-49CF-B6EA-857627EE42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937812"/>
              </p:ext>
            </p:extLst>
          </p:nvPr>
        </p:nvGraphicFramePr>
        <p:xfrm>
          <a:off x="8373078" y="3444139"/>
          <a:ext cx="2078037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80800" imgH="355320" progId="Equation.DSMT4">
                  <p:embed/>
                </p:oleObj>
              </mc:Choice>
              <mc:Fallback>
                <p:oleObj name="Equation" r:id="rId8" imgW="1180800" imgH="35532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220467C-7A46-4376-9CF1-7A0254C7F8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3078" y="3444139"/>
                        <a:ext cx="2078037" cy="6492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4">
            <a:extLst>
              <a:ext uri="{FF2B5EF4-FFF2-40B4-BE49-F238E27FC236}">
                <a16:creationId xmlns:a16="http://schemas.microsoft.com/office/drawing/2014/main" id="{EE73A80A-060F-46BA-A500-AFE956F98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473" y="4144788"/>
            <a:ext cx="45608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个态的本征值</a:t>
            </a:r>
            <a:r>
              <a:rPr kumimoji="0" lang="zh-CN" altLang="en-US" sz="2400" b="1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一级近似修正</a:t>
            </a:r>
            <a:endParaRPr kumimoji="0" lang="zh-CN" altLang="en-US" sz="2400" b="1" i="0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61CF5F4-11F4-4AB5-8A6F-28B8CDABB850}"/>
              </a:ext>
            </a:extLst>
          </p:cNvPr>
          <p:cNvSpPr/>
          <p:nvPr/>
        </p:nvSpPr>
        <p:spPr>
          <a:xfrm>
            <a:off x="1658690" y="4278282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F9E45523-C473-42AD-AB31-2B9F96B215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202967"/>
              </p:ext>
            </p:extLst>
          </p:nvPr>
        </p:nvGraphicFramePr>
        <p:xfrm>
          <a:off x="5592246" y="4768169"/>
          <a:ext cx="205581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79280" imgH="304560" progId="Equation.DSMT4">
                  <p:embed/>
                </p:oleObj>
              </mc:Choice>
              <mc:Fallback>
                <p:oleObj name="Equation" r:id="rId10" imgW="1079280" imgH="30456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266AA814-6621-46B8-80C3-DACA4507F8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2246" y="4768169"/>
                        <a:ext cx="2055812" cy="601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4">
            <a:extLst>
              <a:ext uri="{FF2B5EF4-FFF2-40B4-BE49-F238E27FC236}">
                <a16:creationId xmlns:a16="http://schemas.microsoft.com/office/drawing/2014/main" id="{60031444-4480-4323-A2C6-0C860E894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484" y="4837360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久期方程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BCD8C6E9-6B5B-412D-A96E-2B19E0768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8058" y="4661946"/>
            <a:ext cx="346280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行列式方程，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</a:t>
            </a:r>
            <a:r>
              <a:rPr lang="en-US" altLang="zh-CN" sz="2000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有 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个实根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得到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000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(0)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各个态的一级修正</a:t>
            </a:r>
            <a:endParaRPr kumimoji="0" lang="zh-CN" altLang="zh-CN" sz="2000" b="0" i="0" u="none" strike="noStrike" cap="none" normalizeH="0" baseline="3000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A2971EB-7A24-4D8C-8A2E-855F84F46869}"/>
              </a:ext>
            </a:extLst>
          </p:cNvPr>
          <p:cNvGrpSpPr/>
          <p:nvPr/>
        </p:nvGrpSpPr>
        <p:grpSpPr>
          <a:xfrm>
            <a:off x="7385856" y="439614"/>
            <a:ext cx="4069753" cy="1026106"/>
            <a:chOff x="5821960" y="421240"/>
            <a:chExt cx="4069753" cy="102610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F3E0CD9-1D14-4200-90FC-4B83CF632D2F}"/>
                </a:ext>
              </a:extLst>
            </p:cNvPr>
            <p:cNvSpPr/>
            <p:nvPr/>
          </p:nvSpPr>
          <p:spPr>
            <a:xfrm>
              <a:off x="5821960" y="431765"/>
              <a:ext cx="4069753" cy="10155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C2693E4A-1797-46A0-9F93-D8211F274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577" y="421240"/>
              <a:ext cx="3961136" cy="874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所有的态对应同一能级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                             无解       </a:t>
              </a:r>
              <a:endParaRPr kumimoji="0" lang="zh-CN" altLang="zh-CN" b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4830C454-0621-49CF-8480-E576644BA8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9936466"/>
                </p:ext>
              </p:extLst>
            </p:nvPr>
          </p:nvGraphicFramePr>
          <p:xfrm>
            <a:off x="6015519" y="880265"/>
            <a:ext cx="3019425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666880" imgH="444240" progId="Equation.DSMT4">
                    <p:embed/>
                  </p:oleObj>
                </mc:Choice>
                <mc:Fallback>
                  <p:oleObj name="Equation" r:id="rId12" imgW="2666880" imgH="444240" progId="Equation.DSMT4">
                    <p:embed/>
                    <p:pic>
                      <p:nvPicPr>
                        <p:cNvPr id="16" name="对象 15">
                          <a:extLst>
                            <a:ext uri="{FF2B5EF4-FFF2-40B4-BE49-F238E27FC236}">
                              <a16:creationId xmlns:a16="http://schemas.microsoft.com/office/drawing/2014/main" id="{8EB4FFC7-08C5-4DD8-86B5-7D0A5D2C37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5519" y="880265"/>
                          <a:ext cx="3019425" cy="5207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Rectangle 15">
            <a:extLst>
              <a:ext uri="{FF2B5EF4-FFF2-40B4-BE49-F238E27FC236}">
                <a16:creationId xmlns:a16="http://schemas.microsoft.com/office/drawing/2014/main" id="{93D4BF3A-DF50-406F-8C37-899054F78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72" y="5497696"/>
            <a:ext cx="98879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分析：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的 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个实根一般不相同，即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(0)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各个态将产生不同的一级修正</a:t>
            </a:r>
            <a:endParaRPr kumimoji="0" lang="zh-CN" altLang="zh-CN" sz="2400" b="0" i="0" u="none" strike="noStrike" cap="none" normalizeH="0" baseline="3000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717C440D-3FAC-4C2B-8F13-9BCDE17CF76B}"/>
              </a:ext>
            </a:extLst>
          </p:cNvPr>
          <p:cNvSpPr/>
          <p:nvPr/>
        </p:nvSpPr>
        <p:spPr>
          <a:xfrm>
            <a:off x="3392905" y="6247431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98326994-E6A5-4061-9D35-04533FFA4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264" y="6108082"/>
            <a:ext cx="4275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简并度被微扰解除：</a:t>
            </a:r>
            <a:r>
              <a:rPr kumimoji="0" lang="zh-CN" altLang="en-US" sz="2400" b="1" i="0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能级分裂</a:t>
            </a:r>
          </a:p>
        </p:txBody>
      </p:sp>
    </p:spTree>
    <p:extLst>
      <p:ext uri="{BB962C8B-B14F-4D97-AF65-F5344CB8AC3E}">
        <p14:creationId xmlns:p14="http://schemas.microsoft.com/office/powerpoint/2010/main" val="24888484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C1513C88-E50E-445E-AB9E-AAC9E3B08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8"/>
          <a:stretch/>
        </p:blipFill>
        <p:spPr>
          <a:xfrm>
            <a:off x="5551011" y="3311234"/>
            <a:ext cx="2611655" cy="187524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570ADC-A975-4A65-8ED6-D39619D5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93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6F2CF5-046B-4403-957B-D8046BA53619}"/>
              </a:ext>
            </a:extLst>
          </p:cNvPr>
          <p:cNvSpPr txBox="1"/>
          <p:nvPr/>
        </p:nvSpPr>
        <p:spPr>
          <a:xfrm>
            <a:off x="756476" y="761908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与时间无关的微扰</a:t>
            </a:r>
          </a:p>
        </p:txBody>
      </p:sp>
      <p:sp>
        <p:nvSpPr>
          <p:cNvPr id="6" name="文本框 19">
            <a:extLst>
              <a:ext uri="{FF2B5EF4-FFF2-40B4-BE49-F238E27FC236}">
                <a16:creationId xmlns:a16="http://schemas.microsoft.com/office/drawing/2014/main" id="{5C0DB27D-70AD-487A-94BF-3D2CF6A93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F9E45523-C473-42AD-AB31-2B9F96B215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15392"/>
              </p:ext>
            </p:extLst>
          </p:nvPr>
        </p:nvGraphicFramePr>
        <p:xfrm>
          <a:off x="1636941" y="3725355"/>
          <a:ext cx="2905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280" imgH="215640" progId="Equation.DSMT4">
                  <p:embed/>
                </p:oleObj>
              </mc:Choice>
              <mc:Fallback>
                <p:oleObj name="Equation" r:id="rId3" imgW="152280" imgH="21564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9E45523-C473-42AD-AB31-2B9F96B215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941" y="3725355"/>
                        <a:ext cx="290512" cy="427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5">
            <a:extLst>
              <a:ext uri="{FF2B5EF4-FFF2-40B4-BE49-F238E27FC236}">
                <a16:creationId xmlns:a16="http://schemas.microsoft.com/office/drawing/2014/main" id="{BCD8C6E9-6B5B-412D-A96E-2B19E0768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237" y="1488784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电场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：斯塔克效应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734068A-A64A-4B4A-B9F5-10080F1D1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59" y="3725355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微扰项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C78D3544-47AD-4C42-AE88-94342D78F3C7}"/>
              </a:ext>
            </a:extLst>
          </p:cNvPr>
          <p:cNvSpPr/>
          <p:nvPr/>
        </p:nvSpPr>
        <p:spPr>
          <a:xfrm>
            <a:off x="2055721" y="1719616"/>
            <a:ext cx="185433" cy="4473144"/>
          </a:xfrm>
          <a:prstGeom prst="leftBrace">
            <a:avLst>
              <a:gd name="adj1" fmla="val 800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9DE0F64-C5A8-4D68-8683-2B68C9ABA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237" y="2125650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磁场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：塞曼效应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E9A6721D-4371-4A69-A20D-98C4A12E2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237" y="2760441"/>
            <a:ext cx="63401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相对论效应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自旋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轨道耦合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：原子的精细结构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DEA568A6-E72F-446E-A561-EE7F0AFB9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237" y="3480505"/>
            <a:ext cx="2339102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离子实势场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近自由电子近似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375603B4-EEC3-47F6-8C6E-819EDB1C2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237" y="5031037"/>
            <a:ext cx="5416868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除电子附近某原子外的其他原子势场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紧束缚近似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FA86415-3314-4D20-A772-080C6DDF5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37" y="2888262"/>
            <a:ext cx="2514761" cy="1724969"/>
          </a:xfrm>
          <a:prstGeom prst="rect">
            <a:avLst/>
          </a:prstGeom>
        </p:spPr>
      </p:pic>
      <p:sp>
        <p:nvSpPr>
          <p:cNvPr id="36" name="Rectangle 14">
            <a:extLst>
              <a:ext uri="{FF2B5EF4-FFF2-40B4-BE49-F238E27FC236}">
                <a16:creationId xmlns:a16="http://schemas.microsoft.com/office/drawing/2014/main" id="{3B5ADC9C-0508-4040-86AB-2611EC0B2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9618" y="4388446"/>
            <a:ext cx="1467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金属的能带</a:t>
            </a:r>
            <a:endParaRPr kumimoji="0" lang="zh-CN" altLang="en-US" sz="2000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14">
            <a:extLst>
              <a:ext uri="{FF2B5EF4-FFF2-40B4-BE49-F238E27FC236}">
                <a16:creationId xmlns:a16="http://schemas.microsoft.com/office/drawing/2014/main" id="{FD35259E-DB92-4680-8A80-313141589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027" y="5485007"/>
            <a:ext cx="25635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半导体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绝缘体的能带</a:t>
            </a:r>
            <a:endParaRPr kumimoji="0" lang="zh-CN" altLang="en-US" sz="2000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F875156-8A27-43C3-BF35-C0FC446E13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50" y="4795794"/>
            <a:ext cx="2668375" cy="174311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69BCE37F-3DD1-4C97-B2E3-6DC958D743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71" y="315025"/>
            <a:ext cx="2646878" cy="2243711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4DA03B43-FA25-498C-A71B-47752484BE6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CFCFD"/>
              </a:clrFrom>
              <a:clrTo>
                <a:srgbClr val="FC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88" y="254616"/>
            <a:ext cx="2216023" cy="2300354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C5A83BCF-7672-4290-99EF-47E870684B38}"/>
              </a:ext>
            </a:extLst>
          </p:cNvPr>
          <p:cNvSpPr txBox="1"/>
          <p:nvPr/>
        </p:nvSpPr>
        <p:spPr>
          <a:xfrm>
            <a:off x="5703335" y="246797"/>
            <a:ext cx="124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Stark effect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10EC626-CE27-4324-A44B-D89384C4C54A}"/>
              </a:ext>
            </a:extLst>
          </p:cNvPr>
          <p:cNvSpPr txBox="1"/>
          <p:nvPr/>
        </p:nvSpPr>
        <p:spPr>
          <a:xfrm>
            <a:off x="8501004" y="1650999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Zeeman effect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8392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429A2D-57D1-4250-8899-0CEE0868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94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4DE443-05BF-44EB-85B9-F4E13754F452}"/>
              </a:ext>
            </a:extLst>
          </p:cNvPr>
          <p:cNvSpPr txBox="1"/>
          <p:nvPr/>
        </p:nvSpPr>
        <p:spPr>
          <a:xfrm>
            <a:off x="756476" y="761908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与时间有关的微扰</a:t>
            </a: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D53B72AF-E11D-462B-AA46-B3C6A545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38F31650-7EE4-41C3-A603-AA8BED4F0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2070538"/>
            <a:ext cx="10597324" cy="5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与时间有关的微扰问题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：能量不守恒，系统可能从起初的定态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跃迁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到其他定态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2596F618-7760-40F4-AB27-9704620CE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1280" y="3836637"/>
            <a:ext cx="15029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定态波函数</a:t>
            </a:r>
            <a:endParaRPr kumimoji="0" lang="zh-CN" altLang="zh-CN" sz="2000" b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9492B256-E0A0-4F71-9488-77D62DE04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6195"/>
              </p:ext>
            </p:extLst>
          </p:nvPr>
        </p:nvGraphicFramePr>
        <p:xfrm>
          <a:off x="2797134" y="3166555"/>
          <a:ext cx="2581275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393480" progId="Equation.DSMT4">
                  <p:embed/>
                </p:oleObj>
              </mc:Choice>
              <mc:Fallback>
                <p:oleObj name="Equation" r:id="rId2" imgW="1282680" imgH="393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8AF11AE5-1785-4A93-88EB-26C978A66D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34" y="3166555"/>
                        <a:ext cx="2581275" cy="769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9E9794A4-36A8-45DA-8FE5-D2A9F9D887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573803"/>
              </p:ext>
            </p:extLst>
          </p:nvPr>
        </p:nvGraphicFramePr>
        <p:xfrm>
          <a:off x="5940130" y="3272242"/>
          <a:ext cx="2363161" cy="729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17440" imgH="355320" progId="Equation.DSMT4">
                  <p:embed/>
                </p:oleObj>
              </mc:Choice>
              <mc:Fallback>
                <p:oleObj name="Equation" r:id="rId4" imgW="1117440" imgH="35532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9492B256-E0A0-4F71-9488-77D62DE047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30" y="3272242"/>
                        <a:ext cx="2363161" cy="7298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783E681-CC24-4349-BFB2-8734B8E94B94}"/>
              </a:ext>
            </a:extLst>
          </p:cNvPr>
          <p:cNvCxnSpPr>
            <a:cxnSpLocks/>
          </p:cNvCxnSpPr>
          <p:nvPr/>
        </p:nvCxnSpPr>
        <p:spPr>
          <a:xfrm>
            <a:off x="7701581" y="3772469"/>
            <a:ext cx="49028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BBE5543-8559-4018-B948-BC7C8510F2B9}"/>
              </a:ext>
            </a:extLst>
          </p:cNvPr>
          <p:cNvCxnSpPr>
            <a:cxnSpLocks/>
          </p:cNvCxnSpPr>
          <p:nvPr/>
        </p:nvCxnSpPr>
        <p:spPr>
          <a:xfrm>
            <a:off x="5852004" y="4674438"/>
            <a:ext cx="411435" cy="171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8F3D6AF5-DFE6-4CBD-86A4-FAA1708A3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099837"/>
              </p:ext>
            </p:extLst>
          </p:nvPr>
        </p:nvGraphicFramePr>
        <p:xfrm>
          <a:off x="3655177" y="3960123"/>
          <a:ext cx="2608262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95280" imgH="419040" progId="Equation.DSMT4">
                  <p:embed/>
                </p:oleObj>
              </mc:Choice>
              <mc:Fallback>
                <p:oleObj name="Equation" r:id="rId6" imgW="1295280" imgH="41904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9492B256-E0A0-4F71-9488-77D62DE047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5177" y="3960123"/>
                        <a:ext cx="2608262" cy="820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2FA3BF09-7215-4925-A50F-BE58BC050A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116622"/>
              </p:ext>
            </p:extLst>
          </p:nvPr>
        </p:nvGraphicFramePr>
        <p:xfrm>
          <a:off x="6343325" y="4525459"/>
          <a:ext cx="4139870" cy="59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85920" imgH="431640" progId="Equation.DSMT4">
                  <p:embed/>
                </p:oleObj>
              </mc:Choice>
              <mc:Fallback>
                <p:oleObj name="Equation" r:id="rId8" imgW="3085920" imgH="4316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3F21D940-7E05-48E5-BBA5-701368E0E5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325" y="4525459"/>
                        <a:ext cx="4139870" cy="599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DC84C478-E99A-4B73-897C-BF9FF2AA82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648755"/>
              </p:ext>
            </p:extLst>
          </p:nvPr>
        </p:nvGraphicFramePr>
        <p:xfrm>
          <a:off x="8109038" y="2778787"/>
          <a:ext cx="1721479" cy="632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3000" imgH="431640" progId="Equation.DSMT4">
                  <p:embed/>
                </p:oleObj>
              </mc:Choice>
              <mc:Fallback>
                <p:oleObj name="Equation" r:id="rId10" imgW="1143000" imgH="43164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9492B256-E0A0-4F71-9488-77D62DE047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9038" y="2778787"/>
                        <a:ext cx="1721479" cy="6320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F46D937-17E0-418A-842B-82FE6CC9CA63}"/>
              </a:ext>
            </a:extLst>
          </p:cNvPr>
          <p:cNvCxnSpPr>
            <a:cxnSpLocks/>
          </p:cNvCxnSpPr>
          <p:nvPr/>
        </p:nvCxnSpPr>
        <p:spPr>
          <a:xfrm>
            <a:off x="5133266" y="4587599"/>
            <a:ext cx="7527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箭头: 右 42">
            <a:extLst>
              <a:ext uri="{FF2B5EF4-FFF2-40B4-BE49-F238E27FC236}">
                <a16:creationId xmlns:a16="http://schemas.microsoft.com/office/drawing/2014/main" id="{85538A15-9A64-4304-BDD5-A34F54DA5816}"/>
              </a:ext>
            </a:extLst>
          </p:cNvPr>
          <p:cNvSpPr/>
          <p:nvPr/>
        </p:nvSpPr>
        <p:spPr>
          <a:xfrm>
            <a:off x="1151963" y="5392690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0F19F19C-F9A9-4CE8-9585-FEDA3C2F5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31" y="5262965"/>
            <a:ext cx="455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个态的波函数</a:t>
            </a:r>
            <a:r>
              <a:rPr kumimoji="0" lang="zh-CN" altLang="en-US" sz="2400" b="1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一级近似修正</a:t>
            </a:r>
            <a:endParaRPr kumimoji="0" lang="zh-CN" altLang="en-US" sz="2400" b="1" i="0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E9EA0ED-FB23-4DE8-ABBD-0523A3D0F975}"/>
              </a:ext>
            </a:extLst>
          </p:cNvPr>
          <p:cNvCxnSpPr>
            <a:cxnSpLocks/>
          </p:cNvCxnSpPr>
          <p:nvPr/>
        </p:nvCxnSpPr>
        <p:spPr>
          <a:xfrm>
            <a:off x="8069845" y="3846628"/>
            <a:ext cx="411435" cy="171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71400B64-0357-47D0-B1CA-62B0BEF788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382932"/>
              </p:ext>
            </p:extLst>
          </p:nvPr>
        </p:nvGraphicFramePr>
        <p:xfrm>
          <a:off x="4778375" y="5680194"/>
          <a:ext cx="26352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07880" imgH="393480" progId="Equation.DSMT4">
                  <p:embed/>
                </p:oleObj>
              </mc:Choice>
              <mc:Fallback>
                <p:oleObj name="Equation" r:id="rId12" imgW="1307880" imgH="39348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8F3D6AF5-DFE6-4CBD-86A4-FAA1708A35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5680194"/>
                        <a:ext cx="2635250" cy="771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933BFFD2-7D89-4C9E-845B-20F143354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356274"/>
              </p:ext>
            </p:extLst>
          </p:nvPr>
        </p:nvGraphicFramePr>
        <p:xfrm>
          <a:off x="1891443" y="5755482"/>
          <a:ext cx="1795826" cy="52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80800" imgH="355320" progId="Equation.DSMT4">
                  <p:embed/>
                </p:oleObj>
              </mc:Choice>
              <mc:Fallback>
                <p:oleObj name="Equation" r:id="rId14" imgW="1180800" imgH="35532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9E9794A4-36A8-45DA-8FE5-D2A9F9D887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1443" y="5755482"/>
                        <a:ext cx="1795826" cy="525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15">
            <a:extLst>
              <a:ext uri="{FF2B5EF4-FFF2-40B4-BE49-F238E27FC236}">
                <a16:creationId xmlns:a16="http://schemas.microsoft.com/office/drawing/2014/main" id="{26A08FBD-E4E1-4453-82FF-8C90E72A3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837" y="1382657"/>
            <a:ext cx="9147138" cy="5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与时间无关的微扰问题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                          不发生跃迁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FE134DE8-97F3-48BF-A88A-4C706CF2F0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478158"/>
              </p:ext>
            </p:extLst>
          </p:nvPr>
        </p:nvGraphicFramePr>
        <p:xfrm>
          <a:off x="4317456" y="1382657"/>
          <a:ext cx="2138363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180800" imgH="304560" progId="Equation.DSMT4">
                  <p:embed/>
                </p:oleObj>
              </mc:Choice>
              <mc:Fallback>
                <p:oleObj name="Equation" r:id="rId16" imgW="1180800" imgH="30456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266AA814-6621-46B8-80C3-DACA4507F8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7456" y="1382657"/>
                        <a:ext cx="2138363" cy="573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77937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7EAB68-8895-4F1A-A73F-734F59B5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95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1DC844-6AC1-4676-A592-00BCA9A0B85A}"/>
              </a:ext>
            </a:extLst>
          </p:cNvPr>
          <p:cNvSpPr txBox="1"/>
          <p:nvPr/>
        </p:nvSpPr>
        <p:spPr>
          <a:xfrm>
            <a:off x="756476" y="761908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跃迁概率</a:t>
            </a:r>
          </a:p>
        </p:txBody>
      </p:sp>
      <p:sp>
        <p:nvSpPr>
          <p:cNvPr id="6" name="文本框 19">
            <a:extLst>
              <a:ext uri="{FF2B5EF4-FFF2-40B4-BE49-F238E27FC236}">
                <a16:creationId xmlns:a16="http://schemas.microsoft.com/office/drawing/2014/main" id="{5FAE7838-BC09-4685-B62C-3C7729645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162095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微扰理论</a:t>
            </a: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05B09142-0212-495F-8E85-4FE44263F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90" y="1471667"/>
            <a:ext cx="7805313" cy="97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假定微扰只作用于某一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有限时间间隔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内，且该系统在微扰作用之前处于离散谱的第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个态中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A89E826F-3C6E-49F4-B34A-2D35EDC9062C}"/>
              </a:ext>
            </a:extLst>
          </p:cNvPr>
          <p:cNvSpPr/>
          <p:nvPr/>
        </p:nvSpPr>
        <p:spPr>
          <a:xfrm>
            <a:off x="795513" y="2830239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6531DE38-324B-4B87-BDFE-A02F4E5E6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246" y="2674685"/>
            <a:ext cx="63401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微扰作用后，第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个态的波函数</a:t>
            </a:r>
            <a:r>
              <a:rPr kumimoji="0" lang="zh-CN" altLang="en-US" sz="2400" b="1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一级近似修正</a:t>
            </a:r>
            <a:endParaRPr kumimoji="0" lang="zh-CN" altLang="en-US" sz="2400" b="1" i="0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E7AF455-CF14-420B-9280-34072EBC0B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475679"/>
              </p:ext>
            </p:extLst>
          </p:nvPr>
        </p:nvGraphicFramePr>
        <p:xfrm>
          <a:off x="3508721" y="3289898"/>
          <a:ext cx="5174558" cy="1538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43200" imgH="838080" progId="Equation.DSMT4">
                  <p:embed/>
                </p:oleObj>
              </mc:Choice>
              <mc:Fallback>
                <p:oleObj name="Equation" r:id="rId2" imgW="2743200" imgH="838080" progId="Equation.DSMT4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71400B64-0357-47D0-B1CA-62B0BEF788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721" y="3289898"/>
                        <a:ext cx="5174558" cy="15385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3">
            <a:extLst>
              <a:ext uri="{FF2B5EF4-FFF2-40B4-BE49-F238E27FC236}">
                <a16:creationId xmlns:a16="http://schemas.microsoft.com/office/drawing/2014/main" id="{E1980F3E-52D0-48EC-B903-9D6586687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246" y="4981989"/>
            <a:ext cx="75150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从初态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个定态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跃迁到末态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个定态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跃迁概率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7F3012BC-CCB3-4582-B7BD-1F9E78B7A2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49814"/>
              </p:ext>
            </p:extLst>
          </p:nvPr>
        </p:nvGraphicFramePr>
        <p:xfrm>
          <a:off x="3115468" y="5508267"/>
          <a:ext cx="59610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62240" imgH="469800" progId="Equation.DSMT4">
                  <p:embed/>
                </p:oleObj>
              </mc:Choice>
              <mc:Fallback>
                <p:oleObj name="Equation" r:id="rId4" imgW="3162240" imgH="4698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FDE3E69-0CD4-4651-B971-1CFB5F9B2A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5468" y="5508267"/>
                        <a:ext cx="5961063" cy="863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" name="组合 61">
            <a:extLst>
              <a:ext uri="{FF2B5EF4-FFF2-40B4-BE49-F238E27FC236}">
                <a16:creationId xmlns:a16="http://schemas.microsoft.com/office/drawing/2014/main" id="{4F0C82A2-BB35-40B8-AE9C-E4DF87C2B5FA}"/>
              </a:ext>
            </a:extLst>
          </p:cNvPr>
          <p:cNvGrpSpPr/>
          <p:nvPr/>
        </p:nvGrpSpPr>
        <p:grpSpPr>
          <a:xfrm>
            <a:off x="9406996" y="563063"/>
            <a:ext cx="2036443" cy="4068858"/>
            <a:chOff x="9566363" y="469957"/>
            <a:chExt cx="2036443" cy="406885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1F90E8B-06BA-4E81-A7C8-43C33CF7A4F8}"/>
                </a:ext>
              </a:extLst>
            </p:cNvPr>
            <p:cNvSpPr/>
            <p:nvPr/>
          </p:nvSpPr>
          <p:spPr>
            <a:xfrm>
              <a:off x="9567284" y="920355"/>
              <a:ext cx="2035522" cy="133863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8070C6D3-C3C7-4718-8F95-77B1EE5565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3520168"/>
                </p:ext>
              </p:extLst>
            </p:nvPr>
          </p:nvGraphicFramePr>
          <p:xfrm>
            <a:off x="9736167" y="1225921"/>
            <a:ext cx="1695915" cy="7968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07880" imgH="634680" progId="Equation.DSMT4">
                    <p:embed/>
                  </p:oleObj>
                </mc:Choice>
                <mc:Fallback>
                  <p:oleObj name="Equation" r:id="rId6" imgW="1307880" imgH="63468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9E9794A4-36A8-45DA-8FE5-D2A9F9D887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36167" y="1225921"/>
                          <a:ext cx="1695915" cy="79681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C4AA56EC-BAFA-435E-822C-7EB628361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30890" y="2310670"/>
              <a:ext cx="4639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000" dirty="0" err="1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r>
                <a:rPr kumimoji="1" lang="en-US" altLang="zh-CN" sz="2000" i="1" dirty="0" err="1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endParaRPr kumimoji="1" lang="en-US" altLang="zh-CN" sz="32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BB0140C3-421E-4682-98D9-695C53CE8A18}"/>
                </a:ext>
              </a:extLst>
            </p:cNvPr>
            <p:cNvCxnSpPr>
              <a:cxnSpLocks/>
              <a:stCxn id="37" idx="4"/>
              <a:endCxn id="42" idx="0"/>
            </p:cNvCxnSpPr>
            <p:nvPr/>
          </p:nvCxnSpPr>
          <p:spPr>
            <a:xfrm flipH="1">
              <a:off x="10584124" y="2258994"/>
              <a:ext cx="921" cy="5006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148B527-1BF4-41BD-BFE0-03769666704C}"/>
                </a:ext>
              </a:extLst>
            </p:cNvPr>
            <p:cNvSpPr/>
            <p:nvPr/>
          </p:nvSpPr>
          <p:spPr>
            <a:xfrm>
              <a:off x="9566363" y="2759680"/>
              <a:ext cx="2035522" cy="13386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3" name="对象 42">
              <a:extLst>
                <a:ext uri="{FF2B5EF4-FFF2-40B4-BE49-F238E27FC236}">
                  <a16:creationId xmlns:a16="http://schemas.microsoft.com/office/drawing/2014/main" id="{0EC8A6C5-FFAB-4CC4-94E5-82CE1B9D2C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2912183"/>
                </p:ext>
              </p:extLst>
            </p:nvPr>
          </p:nvGraphicFramePr>
          <p:xfrm>
            <a:off x="9746088" y="3180969"/>
            <a:ext cx="1676071" cy="5001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155600" imgH="355320" progId="Equation.DSMT4">
                    <p:embed/>
                  </p:oleObj>
                </mc:Choice>
                <mc:Fallback>
                  <p:oleObj name="Equation" r:id="rId8" imgW="1155600" imgH="355320" progId="Equation.DSMT4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8070C6D3-C3C7-4718-8F95-77B1EE5565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46088" y="3180969"/>
                          <a:ext cx="1676071" cy="50017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Text Box 12">
              <a:extLst>
                <a:ext uri="{FF2B5EF4-FFF2-40B4-BE49-F238E27FC236}">
                  <a16:creationId xmlns:a16="http://schemas.microsoft.com/office/drawing/2014/main" id="{EB828D63-9D06-472D-A3E4-8CEB31C67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9164" y="2304168"/>
              <a:ext cx="59911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0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20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r>
                <a:rPr kumimoji="1"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kumimoji="1"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Text Box 12">
              <a:extLst>
                <a:ext uri="{FF2B5EF4-FFF2-40B4-BE49-F238E27FC236}">
                  <a16:creationId xmlns:a16="http://schemas.microsoft.com/office/drawing/2014/main" id="{9C020AD4-174A-4EB9-9272-288EBD4F8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9164" y="469957"/>
              <a:ext cx="132725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0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(-</a:t>
              </a:r>
              <a:r>
                <a:rPr kumimoji="1"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∞</a:t>
              </a:r>
              <a:r>
                <a:rPr kumimoji="1"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 = 0</a:t>
              </a:r>
              <a:endParaRPr kumimoji="1"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Text Box 12">
              <a:extLst>
                <a:ext uri="{FF2B5EF4-FFF2-40B4-BE49-F238E27FC236}">
                  <a16:creationId xmlns:a16="http://schemas.microsoft.com/office/drawing/2014/main" id="{529F499F-9D4C-47C4-A03C-B35E22B17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9164" y="4138705"/>
              <a:ext cx="132725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0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(+</a:t>
              </a:r>
              <a:r>
                <a:rPr kumimoji="1"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∞</a:t>
              </a:r>
              <a:r>
                <a:rPr kumimoji="1"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 = 0</a:t>
              </a:r>
              <a:endParaRPr kumimoji="1"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62399DEB-EB92-4B32-B9D6-A78252FE5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979667"/>
              </p:ext>
            </p:extLst>
          </p:nvPr>
        </p:nvGraphicFramePr>
        <p:xfrm>
          <a:off x="8872017" y="4972799"/>
          <a:ext cx="2390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95280" imgH="368280" progId="Equation.DSMT4">
                  <p:embed/>
                </p:oleObj>
              </mc:Choice>
              <mc:Fallback>
                <p:oleObj name="Equation" r:id="rId10" imgW="1295280" imgH="3682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074B271-1221-4EE3-802A-4F2504EF5E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2017" y="4972799"/>
                        <a:ext cx="2390775" cy="658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9533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860CA9-9D7E-41FF-B06E-303EE882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96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C62CD0-E921-4A43-BDBD-1358E3CB9433}"/>
              </a:ext>
            </a:extLst>
          </p:cNvPr>
          <p:cNvSpPr txBox="1"/>
          <p:nvPr/>
        </p:nvSpPr>
        <p:spPr>
          <a:xfrm>
            <a:off x="756476" y="761908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自旋算符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1A1EE522-6CB1-422E-8526-5432D6E0E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431731-94C1-4B1F-9312-7F926177FF87}"/>
              </a:ext>
            </a:extLst>
          </p:cNvPr>
          <p:cNvSpPr txBox="1"/>
          <p:nvPr/>
        </p:nvSpPr>
        <p:spPr>
          <a:xfrm>
            <a:off x="3142699" y="1476143"/>
            <a:ext cx="5906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角动量守恒定律：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封闭系统空间各向同性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75B12549-1F5A-47A7-A5A4-31F0BB1DE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380" y="1916256"/>
            <a:ext cx="10335237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2400" b="1" u="sng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量子力学中的角动量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旋转对称性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，被赋予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量子数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的含义，描述波函数在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坐标系转动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下的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变换规律</a:t>
            </a:r>
            <a:endParaRPr kumimoji="0" lang="zh-CN" altLang="en-US" sz="2400" b="1" i="0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682D7649-9CD9-4C96-9810-7D3719D3E4AE}"/>
              </a:ext>
            </a:extLst>
          </p:cNvPr>
          <p:cNvSpPr/>
          <p:nvPr/>
        </p:nvSpPr>
        <p:spPr>
          <a:xfrm>
            <a:off x="3272205" y="3632795"/>
            <a:ext cx="401662" cy="1275127"/>
          </a:xfrm>
          <a:custGeom>
            <a:avLst/>
            <a:gdLst>
              <a:gd name="connsiteX0" fmla="*/ 662730 w 662730"/>
              <a:gd name="connsiteY0" fmla="*/ 0 h 1275127"/>
              <a:gd name="connsiteX1" fmla="*/ 0 w 662730"/>
              <a:gd name="connsiteY1" fmla="*/ 662730 h 1275127"/>
              <a:gd name="connsiteX2" fmla="*/ 645952 w 662730"/>
              <a:gd name="connsiteY2" fmla="*/ 1275127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730" h="1275127">
                <a:moveTo>
                  <a:pt x="662730" y="0"/>
                </a:moveTo>
                <a:lnTo>
                  <a:pt x="0" y="662730"/>
                </a:lnTo>
                <a:lnTo>
                  <a:pt x="645952" y="1275127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E312B89D-E711-4561-9586-934FD55CB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513" y="3317527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轨道角动量：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CDA98E7-8C0D-4FBF-9CB7-44B70D487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869" y="4039525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 </a:t>
            </a:r>
            <a:r>
              <a:rPr kumimoji="0" lang="en-GB" altLang="zh-CN" sz="24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ħ</a:t>
            </a:r>
            <a:r>
              <a:rPr kumimoji="0" lang="en-GB" altLang="zh-CN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为度量单位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DE2C877-2B4C-4EA3-BF75-BE4FA3EF6D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557796"/>
              </p:ext>
            </p:extLst>
          </p:nvPr>
        </p:nvGraphicFramePr>
        <p:xfrm>
          <a:off x="5614666" y="3868991"/>
          <a:ext cx="5059395" cy="542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89040" imgH="266400" progId="Equation.DSMT4">
                  <p:embed/>
                </p:oleObj>
              </mc:Choice>
              <mc:Fallback>
                <p:oleObj name="Equation" r:id="rId2" imgW="2489040" imgH="2664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9CE126B2-CA78-4DBE-9B84-5D79EE67CB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666" y="3868991"/>
                        <a:ext cx="5059395" cy="5425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77D0D5CE-DEDE-4967-A36F-DDC2631BA1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951269"/>
              </p:ext>
            </p:extLst>
          </p:nvPr>
        </p:nvGraphicFramePr>
        <p:xfrm>
          <a:off x="5614666" y="3334760"/>
          <a:ext cx="1497570" cy="517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253800" progId="Equation.DSMT4">
                  <p:embed/>
                </p:oleObj>
              </mc:Choice>
              <mc:Fallback>
                <p:oleObj name="Equation" r:id="rId4" imgW="736560" imgH="2538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6DE2C877-2B4C-4EA3-BF75-BE4FA3EF6D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666" y="3334760"/>
                        <a:ext cx="1497570" cy="5171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5">
            <a:extLst>
              <a:ext uri="{FF2B5EF4-FFF2-40B4-BE49-F238E27FC236}">
                <a16:creationId xmlns:a16="http://schemas.microsoft.com/office/drawing/2014/main" id="{71D0A760-6CCB-4B95-986D-5281DD3FC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513" y="4709566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内禀角动量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sz="2400" b="1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自旋</a:t>
            </a:r>
            <a:endParaRPr kumimoji="0" lang="zh-CN" altLang="zh-CN" sz="2400" b="1" i="0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FBA99B9A-BD00-4497-8C93-B45B15649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745056"/>
              </p:ext>
            </p:extLst>
          </p:nvPr>
        </p:nvGraphicFramePr>
        <p:xfrm>
          <a:off x="5614666" y="5265596"/>
          <a:ext cx="46990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11200" imgH="253800" progId="Equation.DSMT4">
                  <p:embed/>
                </p:oleObj>
              </mc:Choice>
              <mc:Fallback>
                <p:oleObj name="Equation" r:id="rId6" imgW="2311200" imgH="2538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6DE2C877-2B4C-4EA3-BF75-BE4FA3EF6D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666" y="5265596"/>
                        <a:ext cx="4699000" cy="515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6F6E3A1-0607-438D-B196-058ED347D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000788"/>
              </p:ext>
            </p:extLst>
          </p:nvPr>
        </p:nvGraphicFramePr>
        <p:xfrm>
          <a:off x="6440960" y="5819760"/>
          <a:ext cx="304641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98320" imgH="253800" progId="Equation.DSMT4">
                  <p:embed/>
                </p:oleObj>
              </mc:Choice>
              <mc:Fallback>
                <p:oleObj name="Equation" r:id="rId8" imgW="1498320" imgH="25380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FBA99B9A-BD00-4497-8C93-B45B156497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0960" y="5819760"/>
                        <a:ext cx="3046412" cy="515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27D19701-002E-402B-B5AD-9EA9FA7D86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534751"/>
              </p:ext>
            </p:extLst>
          </p:nvPr>
        </p:nvGraphicFramePr>
        <p:xfrm>
          <a:off x="6492037" y="4709566"/>
          <a:ext cx="160178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87320" imgH="253800" progId="Equation.DSMT4">
                  <p:embed/>
                </p:oleObj>
              </mc:Choice>
              <mc:Fallback>
                <p:oleObj name="Equation" r:id="rId10" imgW="787320" imgH="2538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7D0D5CE-DEDE-4967-A36F-DDC2631BA1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037" y="4709566"/>
                        <a:ext cx="1601787" cy="515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弧形 24">
            <a:extLst>
              <a:ext uri="{FF2B5EF4-FFF2-40B4-BE49-F238E27FC236}">
                <a16:creationId xmlns:a16="http://schemas.microsoft.com/office/drawing/2014/main" id="{AA6AEED5-B233-4F36-8C69-EA7B83EA642B}"/>
              </a:ext>
            </a:extLst>
          </p:cNvPr>
          <p:cNvSpPr/>
          <p:nvPr/>
        </p:nvSpPr>
        <p:spPr>
          <a:xfrm rot="18922205" flipH="1">
            <a:off x="5892031" y="5499428"/>
            <a:ext cx="327464" cy="666471"/>
          </a:xfrm>
          <a:prstGeom prst="arc">
            <a:avLst>
              <a:gd name="adj1" fmla="val 17487277"/>
              <a:gd name="adj2" fmla="val 4732295"/>
            </a:avLst>
          </a:prstGeom>
          <a:ln w="349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6303A9CC-CB2E-4DE3-A0FE-A45266A30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619" y="5648712"/>
            <a:ext cx="3185487" cy="75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l-GR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自旋变量（离散）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自旋算符只作用在自旋变量上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632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8240CA-7F81-4E85-8AA2-511A840E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97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207FF8-5818-426E-84A5-67AB29880640}"/>
              </a:ext>
            </a:extLst>
          </p:cNvPr>
          <p:cNvSpPr txBox="1"/>
          <p:nvPr/>
        </p:nvSpPr>
        <p:spPr>
          <a:xfrm>
            <a:off x="756476" y="761908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自旋算符</a:t>
            </a: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75C009AC-3FCA-4C84-A748-B7FA6E4DD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880D890-CE6D-4EF4-82E4-2B78B5C91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1392900"/>
            <a:ext cx="62483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自旋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算符分量                之间的对易关系：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8D5F5A9-C523-4DF7-B9D4-B3F59C71B5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304863"/>
              </p:ext>
            </p:extLst>
          </p:nvPr>
        </p:nvGraphicFramePr>
        <p:xfrm>
          <a:off x="6471971" y="1375804"/>
          <a:ext cx="18161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76240" imgH="253800" progId="Equation.DSMT4">
                  <p:embed/>
                </p:oleObj>
              </mc:Choice>
              <mc:Fallback>
                <p:oleObj name="Equation" r:id="rId2" imgW="876240" imgH="2538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84DAFF9-80DE-4F4F-B2D5-431D0482D4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1971" y="1375804"/>
                        <a:ext cx="1816100" cy="519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854D600-6D2C-4760-A85C-6F47FE2FD8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466617"/>
              </p:ext>
            </p:extLst>
          </p:nvPr>
        </p:nvGraphicFramePr>
        <p:xfrm>
          <a:off x="4002714" y="2047622"/>
          <a:ext cx="50609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52400" imgH="279360" progId="Equation.DSMT4">
                  <p:embed/>
                </p:oleObj>
              </mc:Choice>
              <mc:Fallback>
                <p:oleObj name="Equation" r:id="rId4" imgW="2552400" imgH="2793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15A2967-5B38-4C6E-9A16-F235281F1A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714" y="2047622"/>
                        <a:ext cx="5060950" cy="554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08EC217-594E-4F32-B9E8-90F79F059E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96609"/>
              </p:ext>
            </p:extLst>
          </p:nvPr>
        </p:nvGraphicFramePr>
        <p:xfrm>
          <a:off x="2683032" y="1360316"/>
          <a:ext cx="121602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0560" imgH="241200" progId="Equation.DSMT4">
                  <p:embed/>
                </p:oleObj>
              </mc:Choice>
              <mc:Fallback>
                <p:oleObj name="Equation" r:id="rId6" imgW="520560" imgH="2412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96B2B116-4E74-4916-AC1E-6E9AE87F92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3032" y="1360316"/>
                        <a:ext cx="1216025" cy="5603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1E7B3F59-F829-42C2-9F14-87E74E9A8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6" y="2785807"/>
            <a:ext cx="64748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自旋分量算符的本征值：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类似轨道角动量分量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2D7789E-0152-46F4-A67D-C06945D1F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52738"/>
              </p:ext>
            </p:extLst>
          </p:nvPr>
        </p:nvGraphicFramePr>
        <p:xfrm>
          <a:off x="4400895" y="5177045"/>
          <a:ext cx="160178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7320" imgH="253800" progId="Equation.DSMT4">
                  <p:embed/>
                </p:oleObj>
              </mc:Choice>
              <mc:Fallback>
                <p:oleObj name="Equation" r:id="rId8" imgW="787320" imgH="2538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27D19701-002E-402B-B5AD-9EA9FA7D86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895" y="5177045"/>
                        <a:ext cx="1601787" cy="515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5">
            <a:extLst>
              <a:ext uri="{FF2B5EF4-FFF2-40B4-BE49-F238E27FC236}">
                <a16:creationId xmlns:a16="http://schemas.microsoft.com/office/drawing/2014/main" id="{654664B5-37C0-4656-B933-972208748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627" y="3396099"/>
            <a:ext cx="48718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注：此时并不能直接断定 </a:t>
            </a:r>
            <a:r>
              <a:rPr kumimoji="0" lang="en-US" altLang="zh-CN" sz="2000" b="0" i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000" b="0" i="1" u="none" strike="noStrike" cap="none" normalizeH="0" baseline="-2500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是否都是整数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798D1C1-E039-4307-9629-58F5E8B5E7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371" y="384005"/>
            <a:ext cx="1340709" cy="2143104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78146BBA-39D6-4F7B-9CF4-64E0E1204665}"/>
              </a:ext>
            </a:extLst>
          </p:cNvPr>
          <p:cNvSpPr/>
          <p:nvPr/>
        </p:nvSpPr>
        <p:spPr>
          <a:xfrm>
            <a:off x="3613735" y="2252149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C59811-0A5E-4CE2-B381-657CE1D2FC38}"/>
              </a:ext>
            </a:extLst>
          </p:cNvPr>
          <p:cNvSpPr txBox="1"/>
          <p:nvPr/>
        </p:nvSpPr>
        <p:spPr>
          <a:xfrm>
            <a:off x="1894732" y="3791834"/>
            <a:ext cx="8204432" cy="1203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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：自旋分量的上下限，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考虑自旋是四维空间在三维空间上投影，要求上下限之差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必须是整数或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A4AF669-5F32-4002-B309-0A5182F832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005445"/>
              </p:ext>
            </p:extLst>
          </p:nvPr>
        </p:nvGraphicFramePr>
        <p:xfrm>
          <a:off x="7326773" y="2786897"/>
          <a:ext cx="36655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52480" imgH="228600" progId="Equation.DSMT4">
                  <p:embed/>
                </p:oleObj>
              </mc:Choice>
              <mc:Fallback>
                <p:oleObj name="Equation" r:id="rId11" imgW="1752480" imgH="228600" progId="Equation.DSMT4">
                  <p:embed/>
                  <p:pic>
                    <p:nvPicPr>
                      <p:cNvPr id="73" name="对象 72">
                        <a:extLst>
                          <a:ext uri="{FF2B5EF4-FFF2-40B4-BE49-F238E27FC236}">
                            <a16:creationId xmlns:a16="http://schemas.microsoft.com/office/drawing/2014/main" id="{44281C07-4048-483E-A740-81E5B87897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6773" y="2786897"/>
                        <a:ext cx="3665538" cy="492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箭头: 右 20">
            <a:extLst>
              <a:ext uri="{FF2B5EF4-FFF2-40B4-BE49-F238E27FC236}">
                <a16:creationId xmlns:a16="http://schemas.microsoft.com/office/drawing/2014/main" id="{358C0E46-AE72-414C-B791-1157B7726389}"/>
              </a:ext>
            </a:extLst>
          </p:cNvPr>
          <p:cNvSpPr/>
          <p:nvPr/>
        </p:nvSpPr>
        <p:spPr>
          <a:xfrm>
            <a:off x="1390148" y="3532728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FFCA43B5-F2BF-4C10-B253-3A8722855E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942833"/>
              </p:ext>
            </p:extLst>
          </p:nvPr>
        </p:nvGraphicFramePr>
        <p:xfrm>
          <a:off x="1897063" y="3376613"/>
          <a:ext cx="42100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44440" imgH="228600" progId="Equation.DSMT4">
                  <p:embed/>
                </p:oleObj>
              </mc:Choice>
              <mc:Fallback>
                <p:oleObj name="Equation" r:id="rId13" imgW="2044440" imgH="2286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6A4AF669-5F32-4002-B309-0A5182F832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063" y="3376613"/>
                        <a:ext cx="4210050" cy="482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箭头: 右 22">
            <a:extLst>
              <a:ext uri="{FF2B5EF4-FFF2-40B4-BE49-F238E27FC236}">
                <a16:creationId xmlns:a16="http://schemas.microsoft.com/office/drawing/2014/main" id="{4533F6A7-C6F2-48B8-8818-B20F0CC57B9B}"/>
              </a:ext>
            </a:extLst>
          </p:cNvPr>
          <p:cNvSpPr/>
          <p:nvPr/>
        </p:nvSpPr>
        <p:spPr>
          <a:xfrm>
            <a:off x="5863495" y="4706256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EDFBB1CA-4D61-4654-96D5-1507E7BA8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594722"/>
              </p:ext>
            </p:extLst>
          </p:nvPr>
        </p:nvGraphicFramePr>
        <p:xfrm>
          <a:off x="6443620" y="4408758"/>
          <a:ext cx="1766306" cy="739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965160" imgH="393480" progId="Equation.DSMT4">
                  <p:embed/>
                </p:oleObj>
              </mc:Choice>
              <mc:Fallback>
                <p:oleObj name="Equation" r:id="rId15" imgW="965160" imgH="39348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FFCA43B5-F2BF-4C10-B253-3A8722855E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20" y="4408758"/>
                        <a:ext cx="1766306" cy="7392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">
            <a:extLst>
              <a:ext uri="{FF2B5EF4-FFF2-40B4-BE49-F238E27FC236}">
                <a16:creationId xmlns:a16="http://schemas.microsoft.com/office/drawing/2014/main" id="{49B30993-DD00-42F6-A8C7-CEB4CE2B8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7" y="5177040"/>
            <a:ext cx="37316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自旋平方算符的本征值：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9EF13904-14C5-44E7-9B67-F4E0E6223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588" y="5754179"/>
            <a:ext cx="64459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的一系列取值不同，</a:t>
            </a: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只取决于粒子种类，为一定值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7150A516-8420-4EDD-9787-B1B869D10209}"/>
              </a:ext>
            </a:extLst>
          </p:cNvPr>
          <p:cNvSpPr/>
          <p:nvPr/>
        </p:nvSpPr>
        <p:spPr>
          <a:xfrm>
            <a:off x="7743894" y="5551966"/>
            <a:ext cx="266907" cy="2022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CB7B5D51-8BBE-4875-9F45-2C4EEFADF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801" y="5160706"/>
            <a:ext cx="3342999" cy="97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自旋为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的粒子波函数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+ 1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个分量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45F8FF6D-A7DC-420A-B6C8-90084C5FA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325" y="6199255"/>
            <a:ext cx="225895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轴简并度：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4346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AA2909-8386-469F-9FAC-FD426CD4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98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D63FD-CA98-4498-B490-E554108CFF88}"/>
              </a:ext>
            </a:extLst>
          </p:cNvPr>
          <p:cNvSpPr txBox="1"/>
          <p:nvPr/>
        </p:nvSpPr>
        <p:spPr>
          <a:xfrm>
            <a:off x="756476" y="761908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自旋算符</a:t>
            </a:r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55EC22D6-2AE8-48DC-A258-83AD428E8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BD14AF1C-71AE-4375-B21D-2200556EC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364" y="1342955"/>
            <a:ext cx="14670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lang="zh-CN" altLang="en-US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基本粒子</a:t>
            </a:r>
            <a:endParaRPr kumimoji="0" lang="en-US" altLang="zh-CN" sz="2400" b="1" i="0" u="sng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F93CA8B-8F4B-41AB-98D6-51F321092F94}"/>
              </a:ext>
            </a:extLst>
          </p:cNvPr>
          <p:cNvGrpSpPr/>
          <p:nvPr/>
        </p:nvGrpSpPr>
        <p:grpSpPr>
          <a:xfrm>
            <a:off x="4448884" y="141359"/>
            <a:ext cx="7355161" cy="5994038"/>
            <a:chOff x="4222976" y="431981"/>
            <a:chExt cx="7355161" cy="5994038"/>
          </a:xfrm>
        </p:grpSpPr>
        <p:pic>
          <p:nvPicPr>
            <p:cNvPr id="4" name="图片 1">
              <a:extLst>
                <a:ext uri="{FF2B5EF4-FFF2-40B4-BE49-F238E27FC236}">
                  <a16:creationId xmlns:a16="http://schemas.microsoft.com/office/drawing/2014/main" id="{371E749B-ADD3-4751-A2BB-C80D6F0DD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8289" y="431981"/>
              <a:ext cx="6262752" cy="599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文本框 2">
              <a:extLst>
                <a:ext uri="{FF2B5EF4-FFF2-40B4-BE49-F238E27FC236}">
                  <a16:creationId xmlns:a16="http://schemas.microsoft.com/office/drawing/2014/main" id="{0C485A31-163C-4467-B41B-31FA13825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3450" y="2460741"/>
              <a:ext cx="7748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rgbClr val="CC99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夸克</a:t>
              </a:r>
            </a:p>
          </p:txBody>
        </p:sp>
        <p:sp>
          <p:nvSpPr>
            <p:cNvPr id="6" name="文本框 3">
              <a:extLst>
                <a:ext uri="{FF2B5EF4-FFF2-40B4-BE49-F238E27FC236}">
                  <a16:creationId xmlns:a16="http://schemas.microsoft.com/office/drawing/2014/main" id="{23C68230-5774-4213-AC40-76C6DAFC4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3449" y="4640668"/>
              <a:ext cx="83355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rgbClr val="56CE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轻子</a:t>
              </a:r>
            </a:p>
          </p:txBody>
        </p:sp>
        <p:sp>
          <p:nvSpPr>
            <p:cNvPr id="7" name="文本框 4">
              <a:extLst>
                <a:ext uri="{FF2B5EF4-FFF2-40B4-BE49-F238E27FC236}">
                  <a16:creationId xmlns:a16="http://schemas.microsoft.com/office/drawing/2014/main" id="{298B6E86-E0F0-44DB-9C02-41DABD04E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9947" y="2810432"/>
              <a:ext cx="103691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rgbClr val="EEBB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标量</a:t>
              </a:r>
              <a:endParaRPr lang="en-US" altLang="zh-CN" sz="2000" b="1" dirty="0">
                <a:solidFill>
                  <a:srgbClr val="EEBB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b="1" dirty="0">
                  <a:solidFill>
                    <a:srgbClr val="EEBB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玻色子</a:t>
              </a:r>
            </a:p>
          </p:txBody>
        </p:sp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0BD474DE-6C75-4466-BD44-E5D8099F5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74504" y="5498224"/>
              <a:ext cx="150363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rgbClr val="FF6C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规范</a:t>
              </a:r>
              <a:r>
                <a:rPr lang="en-US" altLang="zh-CN" sz="2000" b="1" dirty="0">
                  <a:solidFill>
                    <a:srgbClr val="FF6C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b="1" dirty="0">
                  <a:solidFill>
                    <a:srgbClr val="FF6C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矢量</a:t>
              </a:r>
              <a:r>
                <a:rPr lang="en-US" altLang="zh-CN" sz="2000" b="1" dirty="0">
                  <a:solidFill>
                    <a:srgbClr val="FF6C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eaLnBrk="1" hangingPunct="1"/>
              <a:r>
                <a:rPr lang="zh-CN" altLang="en-US" sz="2000" b="1" dirty="0">
                  <a:solidFill>
                    <a:srgbClr val="FF6C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玻色子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5020CE4-1804-4F1C-B4D1-965B62FCB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3675" y="1139627"/>
              <a:ext cx="74632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费米子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36D3AA2-736D-4C14-A677-FCD5D10B0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0532" y="1139628"/>
              <a:ext cx="7463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玻色子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614E2FD-C937-45AF-B16F-01699C38DF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976" y="1665731"/>
              <a:ext cx="592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</a:t>
              </a:r>
              <a:endPara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电荷</a:t>
              </a:r>
              <a:endPara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自旋</a:t>
              </a:r>
            </a:p>
          </p:txBody>
        </p:sp>
      </p:grp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F5B5C94C-CC55-4DDF-933A-2C87C2BEB0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621266"/>
              </p:ext>
            </p:extLst>
          </p:nvPr>
        </p:nvGraphicFramePr>
        <p:xfrm>
          <a:off x="1231992" y="2808163"/>
          <a:ext cx="22098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393480" progId="Equation.DSMT4">
                  <p:embed/>
                </p:oleObj>
              </mc:Choice>
              <mc:Fallback>
                <p:oleObj name="Equation" r:id="rId3" imgW="1206360" imgH="3934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EDFBB1CA-4D61-4654-96D5-1507E7BA85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92" y="2808163"/>
                        <a:ext cx="2209800" cy="739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788CE35-79A9-481B-93D7-A1A00D9F03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785121"/>
              </p:ext>
            </p:extLst>
          </p:nvPr>
        </p:nvGraphicFramePr>
        <p:xfrm>
          <a:off x="1231992" y="1953534"/>
          <a:ext cx="15811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F5B5C94C-CC55-4DDF-933A-2C87C2BEB0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92" y="1953534"/>
                        <a:ext cx="1581150" cy="428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5">
            <a:extLst>
              <a:ext uri="{FF2B5EF4-FFF2-40B4-BE49-F238E27FC236}">
                <a16:creationId xmlns:a16="http://schemas.microsoft.com/office/drawing/2014/main" id="{3E085ADA-5B5B-42DC-95AD-6D070486B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935" y="2349316"/>
            <a:ext cx="17235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希格斯玻色子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121B4105-C5CE-461B-905D-F39B8789F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399" y="3529480"/>
            <a:ext cx="34323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电子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正电子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、中微子、夸克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6731C67-2EBA-4B7D-9D2B-B119906D4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47975"/>
              </p:ext>
            </p:extLst>
          </p:nvPr>
        </p:nvGraphicFramePr>
        <p:xfrm>
          <a:off x="1231992" y="4091109"/>
          <a:ext cx="20939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3000" imgH="228600" progId="Equation.DSMT4">
                  <p:embed/>
                </p:oleObj>
              </mc:Choice>
              <mc:Fallback>
                <p:oleObj name="Equation" r:id="rId7" imgW="1143000" imgH="2286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F5B5C94C-CC55-4DDF-933A-2C87C2BEB0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92" y="4091109"/>
                        <a:ext cx="2093913" cy="428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5">
            <a:extLst>
              <a:ext uri="{FF2B5EF4-FFF2-40B4-BE49-F238E27FC236}">
                <a16:creationId xmlns:a16="http://schemas.microsoft.com/office/drawing/2014/main" id="{562B79EB-B0B9-4433-AB78-5B625F791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399" y="4519734"/>
            <a:ext cx="1467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光子、胶子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806A18C0-E9F4-40F7-BDFC-A320EAF6E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684339"/>
              </p:ext>
            </p:extLst>
          </p:nvPr>
        </p:nvGraphicFramePr>
        <p:xfrm>
          <a:off x="1231992" y="5089951"/>
          <a:ext cx="27686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11280" imgH="228600" progId="Equation.DSMT4">
                  <p:embed/>
                </p:oleObj>
              </mc:Choice>
              <mc:Fallback>
                <p:oleObj name="Equation" r:id="rId9" imgW="1511280" imgH="22860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76731C67-2EBA-4B7D-9D2B-B119906D4D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92" y="5089951"/>
                        <a:ext cx="2768600" cy="428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5">
            <a:extLst>
              <a:ext uri="{FF2B5EF4-FFF2-40B4-BE49-F238E27FC236}">
                <a16:creationId xmlns:a16="http://schemas.microsoft.com/office/drawing/2014/main" id="{0D5C77B4-F4CA-4780-B43F-8B44F9E22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957" y="5526554"/>
            <a:ext cx="21499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引力子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理论假设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1F0B8394-1D63-40B8-9624-ACFE9F15E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143484"/>
            <a:ext cx="81179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另有复合玻色子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费米子：质子、中子、碳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、碳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-13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、氦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-4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、氦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-3……</a:t>
            </a:r>
            <a:endParaRPr kumimoji="0" lang="zh-CN" altLang="zh-CN" sz="2000" b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8540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680B0EB-40C9-411F-8825-75890F220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50" y="504065"/>
            <a:ext cx="4668054" cy="498898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EAF558-C24C-4A82-B07D-0DD63173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ADB62-4D88-424C-B7F2-7F9E776102EA}" type="slidenum">
              <a:rPr lang="zh-CN" altLang="en-US" smtClean="0"/>
              <a:pPr>
                <a:defRPr/>
              </a:pPr>
              <a:t>99</a:t>
            </a:fld>
            <a:endParaRPr lang="zh-CN" altLang="en-US" dirty="0"/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15029DE1-C7AF-4C72-8612-5BCE136A5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82932"/>
            <a:ext cx="26981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自旋与全同粒子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5AB5A7-7FEB-44BF-8BAE-2163BD08D699}"/>
              </a:ext>
            </a:extLst>
          </p:cNvPr>
          <p:cNvSpPr txBox="1"/>
          <p:nvPr/>
        </p:nvSpPr>
        <p:spPr>
          <a:xfrm>
            <a:off x="756476" y="761908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自旋算符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E76C969-9B70-4D26-8E4F-D87AFA1CB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09564"/>
              </p:ext>
            </p:extLst>
          </p:nvPr>
        </p:nvGraphicFramePr>
        <p:xfrm>
          <a:off x="4096496" y="1531837"/>
          <a:ext cx="120808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160" imgH="203040" progId="Equation.DSMT4">
                  <p:embed/>
                </p:oleObj>
              </mc:Choice>
              <mc:Fallback>
                <p:oleObj name="Equation" r:id="rId3" imgW="533160" imgH="2030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4854D600-6D2C-4760-A85C-6F47FE2FD8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6496" y="1531837"/>
                        <a:ext cx="1208087" cy="460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5">
            <a:extLst>
              <a:ext uri="{FF2B5EF4-FFF2-40B4-BE49-F238E27FC236}">
                <a16:creationId xmlns:a16="http://schemas.microsoft.com/office/drawing/2014/main" id="{580CAF41-E29C-40AD-ACE6-3DCC5021F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047" y="1530547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粒子的总角动量：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66B1951-0686-4072-A57C-DF5C9B09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519" y="5852424"/>
            <a:ext cx="35702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多粒子系统的总角动量：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BEEDC6F-D011-4FFC-BCA3-F938E679B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861632"/>
              </p:ext>
            </p:extLst>
          </p:nvPr>
        </p:nvGraphicFramePr>
        <p:xfrm>
          <a:off x="4707006" y="5852424"/>
          <a:ext cx="4146145" cy="701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31840" imgH="342720" progId="Equation.DSMT4">
                  <p:embed/>
                </p:oleObj>
              </mc:Choice>
              <mc:Fallback>
                <p:oleObj name="Equation" r:id="rId5" imgW="2031840" imgH="342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5E76C969-9B70-4D26-8E4F-D87AFA1CBC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7006" y="5852424"/>
                        <a:ext cx="4146145" cy="7013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49DB95D-8B42-4A39-877F-1382B0B7B5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292585"/>
              </p:ext>
            </p:extLst>
          </p:nvPr>
        </p:nvGraphicFramePr>
        <p:xfrm>
          <a:off x="1959972" y="2824060"/>
          <a:ext cx="4273048" cy="649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06280" imgH="304560" progId="Equation.DSMT4">
                  <p:embed/>
                </p:oleObj>
              </mc:Choice>
              <mc:Fallback>
                <p:oleObj name="Equation" r:id="rId7" imgW="2006280" imgH="30456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5E76C969-9B70-4D26-8E4F-D87AFA1CBC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9972" y="2824060"/>
                        <a:ext cx="4273048" cy="6499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DBFFD73F-B564-402D-A025-2E78D97D6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519" y="2139833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算符的对易关系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06B24A53-DDCD-4C43-A5B6-1A3E899C9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6156" y="3568982"/>
            <a:ext cx="5323923" cy="49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因为两个角动量算符作用于函数的不同变量上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8DC9EE90-BE2E-4BE6-AA87-82D088F56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519" y="4358326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总角动量本征值：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D3BBD31-AFF0-42FC-9FA7-96731FA17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604912"/>
              </p:ext>
            </p:extLst>
          </p:nvPr>
        </p:nvGraphicFramePr>
        <p:xfrm>
          <a:off x="3795028" y="4253209"/>
          <a:ext cx="3527425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533160" progId="Equation.DSMT4">
                  <p:embed/>
                </p:oleObj>
              </mc:Choice>
              <mc:Fallback>
                <p:oleObj name="Equation" r:id="rId9" imgW="1562040" imgH="53316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EDFBB1CA-4D61-4654-96D5-1507E7BA85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028" y="4253209"/>
                        <a:ext cx="3527425" cy="1239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4">
            <a:extLst>
              <a:ext uri="{FF2B5EF4-FFF2-40B4-BE49-F238E27FC236}">
                <a16:creationId xmlns:a16="http://schemas.microsoft.com/office/drawing/2014/main" id="{4A604341-E71B-4F51-8956-358A26FB3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510" y="4979889"/>
            <a:ext cx="18101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简并度：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9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21195</TotalTime>
  <Words>8675</Words>
  <Application>Microsoft Office PowerPoint</Application>
  <PresentationFormat>宽屏</PresentationFormat>
  <Paragraphs>1391</Paragraphs>
  <Slides>117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29" baseType="lpstr">
      <vt:lpstr>等线</vt:lpstr>
      <vt:lpstr>黑体</vt:lpstr>
      <vt:lpstr>微软雅黑</vt:lpstr>
      <vt:lpstr>Arial</vt:lpstr>
      <vt:lpstr>Calibri</vt:lpstr>
      <vt:lpstr>Calibri Light</vt:lpstr>
      <vt:lpstr>Cambria Math</vt:lpstr>
      <vt:lpstr>Sitka Heading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Huijiadai Luo</dc:creator>
  <cp:lastModifiedBy>刘 斌</cp:lastModifiedBy>
  <cp:revision>591</cp:revision>
  <dcterms:created xsi:type="dcterms:W3CDTF">2019-09-15T03:12:42Z</dcterms:created>
  <dcterms:modified xsi:type="dcterms:W3CDTF">2023-03-16T11:47:54Z</dcterms:modified>
</cp:coreProperties>
</file>